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7" r:id="rId13"/>
    <p:sldId id="269" r:id="rId14"/>
    <p:sldId id="268" r:id="rId15"/>
    <p:sldId id="273" r:id="rId16"/>
    <p:sldId id="271" r:id="rId17"/>
    <p:sldId id="288" r:id="rId18"/>
    <p:sldId id="272" r:id="rId19"/>
    <p:sldId id="293" r:id="rId20"/>
    <p:sldId id="289" r:id="rId21"/>
    <p:sldId id="304" r:id="rId22"/>
    <p:sldId id="305" r:id="rId23"/>
    <p:sldId id="306" r:id="rId24"/>
    <p:sldId id="292" r:id="rId25"/>
    <p:sldId id="310" r:id="rId26"/>
    <p:sldId id="309" r:id="rId27"/>
    <p:sldId id="311" r:id="rId28"/>
    <p:sldId id="312" r:id="rId29"/>
    <p:sldId id="294" r:id="rId30"/>
    <p:sldId id="274" r:id="rId31"/>
    <p:sldId id="275" r:id="rId32"/>
    <p:sldId id="276" r:id="rId33"/>
    <p:sldId id="277" r:id="rId34"/>
    <p:sldId id="278" r:id="rId35"/>
    <p:sldId id="298" r:id="rId36"/>
    <p:sldId id="279" r:id="rId37"/>
    <p:sldId id="280" r:id="rId38"/>
    <p:sldId id="281" r:id="rId39"/>
    <p:sldId id="297" r:id="rId40"/>
    <p:sldId id="282" r:id="rId41"/>
    <p:sldId id="283" r:id="rId42"/>
    <p:sldId id="300" r:id="rId43"/>
    <p:sldId id="299" r:id="rId44"/>
    <p:sldId id="303" r:id="rId45"/>
    <p:sldId id="301" r:id="rId46"/>
    <p:sldId id="302" r:id="rId47"/>
    <p:sldId id="296" r:id="rId48"/>
    <p:sldId id="31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26A92D-655E-4971-9860-71E932472B38}">
          <p14:sldIdLst>
            <p14:sldId id="256"/>
          </p14:sldIdLst>
        </p14:section>
        <p14:section name="Contents" id="{0ECA3FA7-A71E-44D5-B834-582CA1D6CC1F}">
          <p14:sldIdLst>
            <p14:sldId id="257"/>
          </p14:sldIdLst>
        </p14:section>
        <p14:section name="Introduction" id="{4C39C05D-AE5A-42BF-9C30-18DEEB442DD9}">
          <p14:sldIdLst>
            <p14:sldId id="258"/>
            <p14:sldId id="259"/>
            <p14:sldId id="260"/>
          </p14:sldIdLst>
        </p14:section>
        <p14:section name="Literature Review" id="{F54BF826-00A7-41D5-9670-C191EC0BC22D}">
          <p14:sldIdLst>
            <p14:sldId id="261"/>
            <p14:sldId id="263"/>
            <p14:sldId id="262"/>
            <p14:sldId id="265"/>
            <p14:sldId id="264"/>
            <p14:sldId id="266"/>
            <p14:sldId id="267"/>
            <p14:sldId id="269"/>
            <p14:sldId id="268"/>
            <p14:sldId id="273"/>
            <p14:sldId id="271"/>
          </p14:sldIdLst>
        </p14:section>
        <p14:section name="Research Qn" id="{B1B8EFCA-CCDE-44ED-91D0-6C6B59DF2A53}">
          <p14:sldIdLst>
            <p14:sldId id="288"/>
          </p14:sldIdLst>
        </p14:section>
        <p14:section name="Research Plan" id="{B2E6BFB2-A939-4D69-85F6-EE7FE7B62A3F}">
          <p14:sldIdLst>
            <p14:sldId id="272"/>
            <p14:sldId id="293"/>
            <p14:sldId id="289"/>
            <p14:sldId id="304"/>
            <p14:sldId id="305"/>
            <p14:sldId id="306"/>
            <p14:sldId id="292"/>
            <p14:sldId id="310"/>
            <p14:sldId id="309"/>
            <p14:sldId id="311"/>
            <p14:sldId id="312"/>
          </p14:sldIdLst>
        </p14:section>
        <p14:section name="Work Progress" id="{C3FAE5D3-7D9A-4388-8858-2F2AAF0D6A24}">
          <p14:sldIdLst>
            <p14:sldId id="294"/>
            <p14:sldId id="274"/>
            <p14:sldId id="275"/>
            <p14:sldId id="276"/>
            <p14:sldId id="277"/>
            <p14:sldId id="278"/>
            <p14:sldId id="298"/>
            <p14:sldId id="279"/>
            <p14:sldId id="280"/>
            <p14:sldId id="281"/>
            <p14:sldId id="297"/>
            <p14:sldId id="282"/>
            <p14:sldId id="283"/>
            <p14:sldId id="300"/>
            <p14:sldId id="299"/>
            <p14:sldId id="303"/>
            <p14:sldId id="301"/>
            <p14:sldId id="302"/>
            <p14:sldId id="296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rav Garg" initials="SG" lastIdx="0" clrIdx="0">
    <p:extLst>
      <p:ext uri="{19B8F6BF-5375-455C-9EA6-DF929625EA0E}">
        <p15:presenceInfo xmlns:p15="http://schemas.microsoft.com/office/powerpoint/2012/main" userId="S-1-5-21-3052554794-3770484871-3874881240-10886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7DF7"/>
    <a:srgbClr val="F36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3931" autoAdjust="0"/>
  </p:normalViewPr>
  <p:slideViewPr>
    <p:cSldViewPr>
      <p:cViewPr varScale="1">
        <p:scale>
          <a:sx n="68" d="100"/>
          <a:sy n="68" d="100"/>
        </p:scale>
        <p:origin x="12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DF4C1-DC28-4396-A686-56025BFCEAF9}" type="datetimeFigureOut">
              <a:rPr lang="en-AU" smtClean="0"/>
              <a:t>13/06/2017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716A9-0027-4FD1-B391-523E5883E7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771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23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716A9-0027-4FD1-B391-523E5883E73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0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0D1F56E3-00E8-4B64-8B63-19255A16070F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78AC380-6ADD-423F-B40F-748D63423573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AA1E46CA-D53B-4355-984D-3102EE67F81B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BA83-F8C6-4A72-871F-6A86ABB479E8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70F7-9BA8-41E8-A2A4-7ED36CDB687F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018F-5110-4D14-9EAC-2FD3B2F313F1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88CE1-959E-41AE-90DE-170E814CC34B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F0B3-38B3-4FC1-999A-1794837BAB3E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rature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9416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8416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1951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106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63444" y="649224"/>
            <a:ext cx="957264" cy="457200"/>
          </a:xfrm>
        </p:spPr>
        <p:txBody>
          <a:bodyPr/>
          <a:lstStyle/>
          <a:p>
            <a:fld id="{E5E6C800-ED6F-47D3-AB86-BE9B2B648D64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01CDA-C708-42E5-8FAD-64D09580236C}"/>
              </a:ext>
            </a:extLst>
          </p:cNvPr>
          <p:cNvSpPr/>
          <p:nvPr userDrawn="1"/>
        </p:nvSpPr>
        <p:spPr>
          <a:xfrm>
            <a:off x="1654106" y="11104"/>
            <a:ext cx="1832298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4EE30-80BF-4A99-8D27-8D1B6F30270F}"/>
              </a:ext>
            </a:extLst>
          </p:cNvPr>
          <p:cNvSpPr/>
          <p:nvPr userDrawn="1"/>
        </p:nvSpPr>
        <p:spPr>
          <a:xfrm>
            <a:off x="0" y="19938"/>
            <a:ext cx="1654106" cy="25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F4DFA-48C9-4DAF-8988-2677A4086930}"/>
              </a:ext>
            </a:extLst>
          </p:cNvPr>
          <p:cNvSpPr/>
          <p:nvPr userDrawn="1"/>
        </p:nvSpPr>
        <p:spPr>
          <a:xfrm>
            <a:off x="3482419" y="11104"/>
            <a:ext cx="1658091" cy="258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Research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C55B-B7C1-44AB-9FF7-C076DB06068C}"/>
              </a:ext>
            </a:extLst>
          </p:cNvPr>
          <p:cNvSpPr/>
          <p:nvPr userDrawn="1"/>
        </p:nvSpPr>
        <p:spPr>
          <a:xfrm>
            <a:off x="5140510" y="19938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Work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D16B37-BA9E-43BE-BE37-3A3F8F0060F1}"/>
              </a:ext>
            </a:extLst>
          </p:cNvPr>
          <p:cNvSpPr/>
          <p:nvPr userDrawn="1"/>
        </p:nvSpPr>
        <p:spPr>
          <a:xfrm>
            <a:off x="6928341" y="11104"/>
            <a:ext cx="1787831" cy="240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7350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EA777-A011-44BD-AD1D-801DF802C708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FC6-B45F-4BB0-915A-E564022C00E6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BA5E093-1BE3-47DA-ACBF-9C45AFBD61B9}" type="datetime1">
              <a:rPr lang="en-AU" smtClean="0"/>
              <a:t>13/06/2017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58F5935-5F7A-46B1-994D-014F0D0DEA07}" type="slidenum">
              <a:rPr lang="en-AU" smtClean="0"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omestic_robot#/media/File:Roomba_original.jpg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microsoft.com/office/2007/relationships/media" Target="../media/media2.avi"/><Relationship Id="rId7" Type="http://schemas.openxmlformats.org/officeDocument/2006/relationships/image" Target="../media/image49.jpg"/><Relationship Id="rId12" Type="http://schemas.openxmlformats.org/officeDocument/2006/relationships/image" Target="../media/image54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53.png"/><Relationship Id="rId5" Type="http://schemas.microsoft.com/office/2007/relationships/media" Target="file:///C:\Users\n9349995\Desktop\dataset\slamData\parking_amrapali\round-3.mov" TargetMode="External"/><Relationship Id="rId10" Type="http://schemas.openxmlformats.org/officeDocument/2006/relationships/image" Target="../media/image52.png"/><Relationship Id="rId4" Type="http://schemas.microsoft.com/office/2007/relationships/media" Target="file:///C:\Users\n9349995\Desktop\dataset\slamData\parking_amrapali\round-1.mov" TargetMode="External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ideo" Target="file:///C:\Users\n9349995\Desktop\dataset\slamData\footpath-speedVary-3\night-2.mp4" TargetMode="External"/><Relationship Id="rId13" Type="http://schemas.openxmlformats.org/officeDocument/2006/relationships/image" Target="../media/image66.png"/><Relationship Id="rId3" Type="http://schemas.microsoft.com/office/2007/relationships/media" Target="file:///C:\Users\n9349995\Desktop\dataset\slamData\surfers-paradise\night.avi" TargetMode="External"/><Relationship Id="rId7" Type="http://schemas.microsoft.com/office/2007/relationships/media" Target="file:///C:\Users\n9349995\Desktop\dataset\slamData\footpath-speedVary-3\night-2.mp4" TargetMode="External"/><Relationship Id="rId12" Type="http://schemas.openxmlformats.org/officeDocument/2006/relationships/image" Target="../media/image65.png"/><Relationship Id="rId2" Type="http://schemas.openxmlformats.org/officeDocument/2006/relationships/video" Target="file:///C:\Users\n9349995\Desktop\dataset\slamData\surfers-paradise\day.avi" TargetMode="External"/><Relationship Id="rId1" Type="http://schemas.microsoft.com/office/2007/relationships/media" Target="file:///C:\Users\n9349995\Desktop\dataset\slamData\surfers-paradise\day.avi" TargetMode="External"/><Relationship Id="rId6" Type="http://schemas.microsoft.com/office/2007/relationships/media" Target="file:///C:\Users\n9349995\Desktop\dataset\slamData\footpath-speedVary-3\day.mp4" TargetMode="External"/><Relationship Id="rId11" Type="http://schemas.openxmlformats.org/officeDocument/2006/relationships/image" Target="../media/image64.jpg"/><Relationship Id="rId5" Type="http://schemas.openxmlformats.org/officeDocument/2006/relationships/video" Target="NUL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3.jpg"/><Relationship Id="rId4" Type="http://schemas.openxmlformats.org/officeDocument/2006/relationships/video" Target="file:///C:\Users\n9349995\Desktop\dataset\slamData\surfers-paradise\night.avi" TargetMode="Externa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556792"/>
            <a:ext cx="7918648" cy="1470025"/>
          </a:xfrm>
        </p:spPr>
        <p:txBody>
          <a:bodyPr>
            <a:normAutofit fontScale="90000"/>
          </a:bodyPr>
          <a:lstStyle/>
          <a:p>
            <a:r>
              <a:rPr lang="en-AU" dirty="0"/>
              <a:t>6-DoF Semantics-Aware Condition- and Viewpoint-Invariant Visual SLAM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5661248"/>
            <a:ext cx="7056784" cy="969222"/>
          </a:xfrm>
        </p:spPr>
        <p:txBody>
          <a:bodyPr numCol="1">
            <a:normAutofit/>
          </a:bodyPr>
          <a:lstStyle/>
          <a:p>
            <a:pPr algn="l"/>
            <a:r>
              <a:rPr lang="en-AU" dirty="0"/>
              <a:t>Principal Supervisor : Michael Milford </a:t>
            </a:r>
          </a:p>
          <a:p>
            <a:pPr algn="l"/>
            <a:r>
              <a:rPr lang="en-AU" dirty="0"/>
              <a:t>Associate Supervisor: Niko Sunderhauf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5088" y="400506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Confirmation of Candidature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088" y="446672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Sourav Garg</a:t>
            </a:r>
          </a:p>
        </p:txBody>
      </p:sp>
    </p:spTree>
    <p:extLst>
      <p:ext uri="{BB962C8B-B14F-4D97-AF65-F5344CB8AC3E}">
        <p14:creationId xmlns:p14="http://schemas.microsoft.com/office/powerpoint/2010/main" val="138414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Visual Odometry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7488"/>
            <a:ext cx="8229600" cy="4887048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Matching consecutive images for Ego-motion estimation</a:t>
            </a:r>
          </a:p>
          <a:p>
            <a:r>
              <a:rPr lang="en-AU" dirty="0"/>
              <a:t>Methods</a:t>
            </a:r>
          </a:p>
          <a:p>
            <a:pPr lvl="1"/>
            <a:r>
              <a:rPr lang="en-AU" dirty="0"/>
              <a:t>Local Feature Tracking</a:t>
            </a:r>
          </a:p>
          <a:p>
            <a:pPr lvl="2"/>
            <a:r>
              <a:rPr lang="en-AU" dirty="0"/>
              <a:t> FAST, SIFT, ORB etc. based feature correspondence</a:t>
            </a:r>
          </a:p>
          <a:p>
            <a:pPr lvl="1"/>
            <a:r>
              <a:rPr lang="en-AU" dirty="0"/>
              <a:t>Direct Whole Image Matching</a:t>
            </a:r>
          </a:p>
          <a:p>
            <a:pPr lvl="1"/>
            <a:r>
              <a:rPr lang="en-AU" dirty="0"/>
              <a:t>Hybrid Methods</a:t>
            </a:r>
          </a:p>
          <a:p>
            <a:pPr lvl="2"/>
            <a:r>
              <a:rPr lang="en-AU" dirty="0"/>
              <a:t>Semi-Direct Visual Odometry (SVO)</a:t>
            </a:r>
          </a:p>
          <a:p>
            <a:pPr lvl="1"/>
            <a:r>
              <a:rPr lang="en-AU" dirty="0"/>
              <a:t>Deep VO </a:t>
            </a:r>
          </a:p>
          <a:p>
            <a:pPr lvl="2"/>
            <a:r>
              <a:rPr lang="en-AU" dirty="0" err="1"/>
              <a:t>PoseNet</a:t>
            </a:r>
            <a:r>
              <a:rPr lang="en-AU" dirty="0"/>
              <a:t>, Deep Tracking, </a:t>
            </a:r>
            <a:r>
              <a:rPr lang="en-AU" dirty="0" err="1"/>
              <a:t>Sfm</a:t>
            </a:r>
            <a:r>
              <a:rPr lang="en-AU" dirty="0"/>
              <a:t>-Net etc.</a:t>
            </a:r>
          </a:p>
          <a:p>
            <a:r>
              <a:rPr lang="en-AU" dirty="0"/>
              <a:t>Challenges</a:t>
            </a:r>
          </a:p>
          <a:p>
            <a:pPr lvl="1"/>
            <a:r>
              <a:rPr lang="en-AU" dirty="0"/>
              <a:t>Local Appearance variations</a:t>
            </a:r>
          </a:p>
          <a:p>
            <a:pPr lvl="1"/>
            <a:r>
              <a:rPr lang="en-AU" dirty="0"/>
              <a:t>Low light environment</a:t>
            </a:r>
          </a:p>
          <a:p>
            <a:pPr lvl="1"/>
            <a:r>
              <a:rPr lang="en-AU" dirty="0"/>
              <a:t>Rapid Camera Motion</a:t>
            </a:r>
          </a:p>
          <a:p>
            <a:pPr lvl="1"/>
            <a:r>
              <a:rPr lang="en-AU" dirty="0"/>
              <a:t>Motion Blur</a:t>
            </a:r>
          </a:p>
          <a:p>
            <a:r>
              <a:rPr lang="en-AU" dirty="0"/>
              <a:t>VO Failure is catastrophic for Visual SLAM</a:t>
            </a:r>
          </a:p>
          <a:p>
            <a:pPr lvl="1"/>
            <a:endParaRPr lang="en-AU" dirty="0"/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AD9FF-7DB3-4F38-A6A5-56570598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980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8AD6-0EDF-47A7-A9AC-DB115A91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76" y="648775"/>
            <a:ext cx="8229600" cy="1066800"/>
          </a:xfrm>
        </p:spPr>
        <p:txBody>
          <a:bodyPr/>
          <a:lstStyle/>
          <a:p>
            <a:r>
              <a:rPr lang="en-AU" dirty="0"/>
              <a:t>Some Challenges in Visual Odometry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86B2A8CA-4D0B-4113-A2AB-F9BA8C71A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48880"/>
            <a:ext cx="2635135" cy="175398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DC01C-B432-4A67-BE00-BE1E073A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11</a:t>
            </a:fld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D5BE94-6C68-434C-8922-3AEBA1C7FC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700" y="2344384"/>
            <a:ext cx="2637721" cy="17584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6DCB0-30A6-4047-9947-48FA4C0F92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99" y="4295835"/>
            <a:ext cx="2637721" cy="1758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D20324-10DF-4498-A66B-5F236F57F5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75" y="2344384"/>
            <a:ext cx="2337970" cy="17584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F4828A-E4BD-4B4F-AB0E-4D4AA7A3C8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15" y="4302933"/>
            <a:ext cx="2335130" cy="17442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926DBB-C8A1-418A-AA3B-F7C27BD39095}"/>
              </a:ext>
            </a:extLst>
          </p:cNvPr>
          <p:cNvSpPr txBox="1"/>
          <p:nvPr/>
        </p:nvSpPr>
        <p:spPr>
          <a:xfrm>
            <a:off x="464153" y="1877726"/>
            <a:ext cx="23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Motion</a:t>
            </a:r>
            <a:r>
              <a:rPr lang="en-AU" dirty="0"/>
              <a:t> Blur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4C37F2-8AA7-4EC3-9194-1154EA9D4A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1" y="4273656"/>
            <a:ext cx="2635922" cy="17895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D8A44DE-6421-43D4-89B4-9A38842D7E09}"/>
              </a:ext>
            </a:extLst>
          </p:cNvPr>
          <p:cNvSpPr txBox="1"/>
          <p:nvPr/>
        </p:nvSpPr>
        <p:spPr>
          <a:xfrm>
            <a:off x="3318699" y="1872168"/>
            <a:ext cx="263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Low Light Environment</a:t>
            </a:r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65A8CE-18A7-4202-83B6-0D2EC9E03E36}"/>
              </a:ext>
            </a:extLst>
          </p:cNvPr>
          <p:cNvSpPr txBox="1"/>
          <p:nvPr/>
        </p:nvSpPr>
        <p:spPr>
          <a:xfrm>
            <a:off x="6427001" y="1887557"/>
            <a:ext cx="23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Illumination Variation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BAF75-52E4-4645-B055-8299064DA66A}"/>
              </a:ext>
            </a:extLst>
          </p:cNvPr>
          <p:cNvSpPr txBox="1"/>
          <p:nvPr/>
        </p:nvSpPr>
        <p:spPr>
          <a:xfrm>
            <a:off x="6864221" y="612274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(</a:t>
            </a:r>
            <a:r>
              <a:rPr lang="en-AU" sz="1400" dirty="0" err="1"/>
              <a:t>Alismail</a:t>
            </a:r>
            <a:r>
              <a:rPr lang="en-AU" sz="14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300675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2464-5FDF-46F2-BF7C-380019F5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Representation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942C-5E2C-4F78-B53A-8F2517375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Types of Maps</a:t>
            </a:r>
          </a:p>
          <a:p>
            <a:pPr lvl="1"/>
            <a:r>
              <a:rPr lang="en-AU" dirty="0"/>
              <a:t>Topological, Metric or Topometric</a:t>
            </a:r>
          </a:p>
          <a:p>
            <a:r>
              <a:rPr lang="en-AU" dirty="0"/>
              <a:t>3D Reconstruction of Environment</a:t>
            </a:r>
          </a:p>
          <a:p>
            <a:pPr lvl="1"/>
            <a:r>
              <a:rPr lang="en-AU" dirty="0"/>
              <a:t>6-DoF Visual SLAM systems</a:t>
            </a:r>
          </a:p>
          <a:p>
            <a:pPr lvl="1"/>
            <a:r>
              <a:rPr lang="en-AU" dirty="0"/>
              <a:t>Sparse, Semi-Dense or Dense Reconstruction</a:t>
            </a:r>
          </a:p>
          <a:p>
            <a:r>
              <a:rPr lang="en-AU" dirty="0"/>
              <a:t>Semantics in Maps</a:t>
            </a:r>
          </a:p>
          <a:p>
            <a:pPr lvl="1"/>
            <a:r>
              <a:rPr lang="en-AU" dirty="0"/>
              <a:t>Meaningful interaction with environment</a:t>
            </a:r>
          </a:p>
          <a:p>
            <a:r>
              <a:rPr lang="en-AU" dirty="0"/>
              <a:t>Aim: Metric Map with Semantic Topology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C43F5-27FB-4787-97B1-A880AD09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920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FFDEC-F80C-4244-AF88-04C94F32F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28" y="1362177"/>
            <a:ext cx="4341419" cy="43243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4BFA9-B709-4801-AF35-E6287FA9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13</a:t>
            </a:fld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C8EC6-5D09-44AD-BA95-D091C0BD8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" y="1700808"/>
            <a:ext cx="4679903" cy="3240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004F4-E444-4B4D-AAC5-D6FCCDE7962E}"/>
              </a:ext>
            </a:extLst>
          </p:cNvPr>
          <p:cNvSpPr txBox="1"/>
          <p:nvPr/>
        </p:nvSpPr>
        <p:spPr>
          <a:xfrm>
            <a:off x="878990" y="5168581"/>
            <a:ext cx="289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Probabilistic Semi-Dense Mapping (Mur-</a:t>
            </a:r>
            <a:r>
              <a:rPr lang="en-AU" sz="1400" dirty="0" err="1"/>
              <a:t>Artal</a:t>
            </a:r>
            <a:r>
              <a:rPr lang="en-AU" sz="1400" dirty="0"/>
              <a:t> 2015)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5D06B-5492-4EE8-9EFC-C64704C7253C}"/>
              </a:ext>
            </a:extLst>
          </p:cNvPr>
          <p:cNvSpPr txBox="1"/>
          <p:nvPr/>
        </p:nvSpPr>
        <p:spPr>
          <a:xfrm>
            <a:off x="4634454" y="5691801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Place Categorization and Semantic Mapping (Sunderhauf 2016)</a:t>
            </a:r>
          </a:p>
        </p:txBody>
      </p:sp>
    </p:spTree>
    <p:extLst>
      <p:ext uri="{BB962C8B-B14F-4D97-AF65-F5344CB8AC3E}">
        <p14:creationId xmlns:p14="http://schemas.microsoft.com/office/powerpoint/2010/main" val="124939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CC49-08B9-4002-B6AD-7470CA0F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75328"/>
            <a:ext cx="8229600" cy="1066800"/>
          </a:xfrm>
        </p:spPr>
        <p:txBody>
          <a:bodyPr/>
          <a:lstStyle/>
          <a:p>
            <a:r>
              <a:rPr lang="en-AU" dirty="0"/>
              <a:t>Semantics in Visual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72E4E-9BE9-4280-A417-7F4E401F2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25112"/>
          </a:xfrm>
        </p:spPr>
        <p:txBody>
          <a:bodyPr>
            <a:normAutofit lnSpcReduction="10000"/>
          </a:bodyPr>
          <a:lstStyle/>
          <a:p>
            <a:r>
              <a:rPr lang="en-AU" dirty="0"/>
              <a:t>Semantics within an Image</a:t>
            </a:r>
          </a:p>
          <a:p>
            <a:pPr lvl="1"/>
            <a:r>
              <a:rPr lang="en-AU" dirty="0"/>
              <a:t>Object-Oriented </a:t>
            </a:r>
          </a:p>
          <a:p>
            <a:pPr lvl="2"/>
            <a:r>
              <a:rPr lang="en-AU" dirty="0"/>
              <a:t>Deep-learned Object Recognition</a:t>
            </a:r>
          </a:p>
          <a:p>
            <a:pPr lvl="2"/>
            <a:r>
              <a:rPr lang="en-AU" dirty="0"/>
              <a:t>Sparse or Dense Object Segmentation</a:t>
            </a:r>
          </a:p>
          <a:p>
            <a:pPr lvl="1"/>
            <a:r>
              <a:rPr lang="en-AU" dirty="0"/>
              <a:t>Semantic Structures like wall, ceiling, floor etc.</a:t>
            </a:r>
            <a:br>
              <a:rPr lang="en-AU" dirty="0"/>
            </a:br>
            <a:endParaRPr lang="en-AU" dirty="0"/>
          </a:p>
          <a:p>
            <a:r>
              <a:rPr lang="en-AU" dirty="0"/>
              <a:t>Place Semantics</a:t>
            </a:r>
          </a:p>
          <a:p>
            <a:pPr lvl="1"/>
            <a:r>
              <a:rPr lang="en-AU" dirty="0"/>
              <a:t>Place-centric vs Object-centric Approach</a:t>
            </a:r>
          </a:p>
          <a:p>
            <a:pPr lvl="1"/>
            <a:r>
              <a:rPr lang="en-AU" dirty="0"/>
              <a:t>Place Categories and Attributes</a:t>
            </a:r>
          </a:p>
          <a:p>
            <a:pPr lvl="2"/>
            <a:r>
              <a:rPr lang="en-AU" dirty="0"/>
              <a:t>Structural – Train Station, Kitchen, Bedroom etc.</a:t>
            </a:r>
          </a:p>
          <a:p>
            <a:pPr lvl="2"/>
            <a:r>
              <a:rPr lang="en-AU" dirty="0"/>
              <a:t>Transient – Night, Rain, Snow etc.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F7AB3-9678-4380-84D1-A54198CE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38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8C2E0-16AD-4F41-AE49-7100194A9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" y="487447"/>
            <a:ext cx="3025979" cy="228195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6DE56-26D0-495F-A00C-DA5BF498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15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01DAD-EB10-4071-8871-6CA5356B67FB}"/>
              </a:ext>
            </a:extLst>
          </p:cNvPr>
          <p:cNvSpPr txBox="1"/>
          <p:nvPr/>
        </p:nvSpPr>
        <p:spPr>
          <a:xfrm>
            <a:off x="91625" y="2822240"/>
            <a:ext cx="309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Detection Using Faster R-CNN (Ren 2015)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4E37F9-B53A-4703-A501-62521E7E48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2718" r="1923" b="2947"/>
          <a:stretch/>
        </p:blipFill>
        <p:spPr>
          <a:xfrm>
            <a:off x="4067944" y="487447"/>
            <a:ext cx="4691694" cy="3316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300108-60B1-4484-83EE-D045F7869860}"/>
              </a:ext>
            </a:extLst>
          </p:cNvPr>
          <p:cNvSpPr txBox="1"/>
          <p:nvPr/>
        </p:nvSpPr>
        <p:spPr>
          <a:xfrm>
            <a:off x="4070078" y="3273935"/>
            <a:ext cx="3157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Multi-Object SLAM (</a:t>
            </a:r>
            <a:r>
              <a:rPr lang="en-AU" sz="1400" dirty="0" err="1"/>
              <a:t>Dharmasiri</a:t>
            </a:r>
            <a:r>
              <a:rPr lang="en-AU" sz="1400" dirty="0"/>
              <a:t> 2016)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CAD1B4-9C78-4E76-B35A-BFA656FAC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1" y="4821390"/>
            <a:ext cx="2142916" cy="14347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8E35AD-2983-498E-81F1-5BB14CE96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6" y="3362844"/>
            <a:ext cx="2142916" cy="14411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455A4A-5077-4595-B5D1-FCDE32BE22C8}"/>
              </a:ext>
            </a:extLst>
          </p:cNvPr>
          <p:cNvSpPr txBox="1"/>
          <p:nvPr/>
        </p:nvSpPr>
        <p:spPr>
          <a:xfrm>
            <a:off x="5342044" y="6307108"/>
            <a:ext cx="356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Transient Attributes for Outdoor Scene Editing (</a:t>
            </a:r>
            <a:r>
              <a:rPr lang="en-AU" sz="1400" dirty="0" err="1"/>
              <a:t>Laffront</a:t>
            </a:r>
            <a:r>
              <a:rPr lang="en-AU" sz="1400" dirty="0"/>
              <a:t> 2014)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602016-BBAF-45D5-A4E0-A0DDE5907B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93" y="3850568"/>
            <a:ext cx="6006005" cy="2274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57E91C-C469-40A0-B4AC-C225FD6AB300}"/>
              </a:ext>
            </a:extLst>
          </p:cNvPr>
          <p:cNvSpPr txBox="1"/>
          <p:nvPr/>
        </p:nvSpPr>
        <p:spPr>
          <a:xfrm>
            <a:off x="91625" y="6315308"/>
            <a:ext cx="2715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Scene Recognition Using Places Database (Zhou 2014)</a:t>
            </a:r>
          </a:p>
        </p:txBody>
      </p:sp>
    </p:spTree>
    <p:extLst>
      <p:ext uri="{BB962C8B-B14F-4D97-AF65-F5344CB8AC3E}">
        <p14:creationId xmlns:p14="http://schemas.microsoft.com/office/powerpoint/2010/main" val="340779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ED5-EA38-4187-8798-83F9658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3CF4-425C-49DA-908A-CBCF56B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2259696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How can we develop a general purpose </a:t>
            </a:r>
            <a:r>
              <a:rPr lang="en-AU" sz="3600" b="1" dirty="0">
                <a:solidFill>
                  <a:schemeClr val="accent6"/>
                </a:solidFill>
              </a:rPr>
              <a:t>6-DoF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4"/>
                </a:solidFill>
              </a:rPr>
              <a:t>semantics-aware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/>
                </a:solidFill>
              </a:rPr>
              <a:t>condition-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/>
                </a:solidFill>
              </a:rPr>
              <a:t>and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2"/>
                </a:solidFill>
              </a:rPr>
              <a:t>viewpoint-invariant</a:t>
            </a:r>
            <a:r>
              <a:rPr lang="en-AU" sz="3600" b="1" dirty="0"/>
              <a:t> </a:t>
            </a:r>
            <a:r>
              <a:rPr lang="en-AU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SLAM system</a:t>
            </a:r>
            <a:r>
              <a:rPr lang="en-AU" sz="36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51EFD-6217-42DB-A308-150BDC7B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3302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925F-BD32-461E-944F-8E70F526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B950B-E207-4ADC-AFE0-AACE40B3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can we characterize a visual SLAM system against variations in environment and ego-motion, and make it more robust for both visual place recognition and visual odometry?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can semantic information related to images add value to a visual SLAM system?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we develop a general purpose 6-DoF semantics-aware SLAM system robust to condition and </a:t>
            </a:r>
            <a:r>
              <a:rPr lang="en-AU" dirty="0"/>
              <a:t>viewpoint variations.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76B7-E982-4048-BE09-BA3A8907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295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0DD4-59A5-45B6-9E7B-DEB951FB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9F1B-D25F-4BFD-8805-CAB134B2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Characterizing and Adapting Visual SLAM system</a:t>
            </a:r>
          </a:p>
          <a:p>
            <a:pPr lvl="1"/>
            <a:r>
              <a:rPr lang="en-AU" dirty="0"/>
              <a:t>Viewpoint- and Condition-Invariance</a:t>
            </a:r>
          </a:p>
          <a:p>
            <a:pPr lvl="1"/>
            <a:r>
              <a:rPr lang="en-AU" dirty="0"/>
              <a:t>Adapting to Variations Within Environment</a:t>
            </a:r>
          </a:p>
          <a:p>
            <a:pPr lvl="1"/>
            <a:r>
              <a:rPr lang="en-AU" dirty="0"/>
              <a:t>Ego-motion Estimation for Low Light and Rapid Movement</a:t>
            </a:r>
            <a:br>
              <a:rPr lang="en-AU" dirty="0"/>
            </a:br>
            <a:endParaRPr lang="en-AU" dirty="0"/>
          </a:p>
          <a:p>
            <a:r>
              <a:rPr lang="en-AU" dirty="0"/>
              <a:t>Semantics for Visual Place Recognition</a:t>
            </a:r>
          </a:p>
          <a:p>
            <a:pPr lvl="1"/>
            <a:r>
              <a:rPr lang="en-AU" dirty="0"/>
              <a:t>Robust Semantic Representation</a:t>
            </a:r>
          </a:p>
          <a:p>
            <a:pPr lvl="1"/>
            <a:r>
              <a:rPr lang="en-AU" dirty="0"/>
              <a:t>Semantics Across Places</a:t>
            </a:r>
          </a:p>
          <a:p>
            <a:pPr lvl="1"/>
            <a:r>
              <a:rPr lang="en-AU" dirty="0"/>
              <a:t>Semantics Within Places</a:t>
            </a:r>
            <a:br>
              <a:rPr lang="en-AU" dirty="0"/>
            </a:br>
            <a:endParaRPr lang="en-AU" dirty="0"/>
          </a:p>
          <a:p>
            <a:r>
              <a:rPr lang="en-AU" dirty="0"/>
              <a:t>6-DoF Semantics-Aware Visual SLAM</a:t>
            </a:r>
          </a:p>
          <a:p>
            <a:pPr lvl="1"/>
            <a:r>
              <a:rPr lang="en-AU" dirty="0"/>
              <a:t>Condition-Invariant 3D Relative Pose Estimation</a:t>
            </a:r>
          </a:p>
          <a:p>
            <a:pPr lvl="1"/>
            <a:r>
              <a:rPr lang="en-AU" dirty="0"/>
              <a:t>Semantics for SLAM</a:t>
            </a:r>
          </a:p>
          <a:p>
            <a:pPr lvl="1"/>
            <a:r>
              <a:rPr lang="en-AU" dirty="0"/>
              <a:t>An integrated system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7D755-8EB6-42BD-8E00-292C2A32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999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94CD-C417-4F3C-9175-0CC8DE61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91440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RQ:1 - Characterizing and Adapting Visual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75E92-8B37-473F-9AE0-5C092088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585696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Characterizing Viewpoint and Condition Invariance</a:t>
            </a:r>
          </a:p>
          <a:p>
            <a:pPr lvl="1"/>
            <a:r>
              <a:rPr lang="en-AU" dirty="0"/>
              <a:t>Place Recognition – </a:t>
            </a:r>
            <a:r>
              <a:rPr lang="en-AU" dirty="0" err="1"/>
              <a:t>SeqSLAM</a:t>
            </a:r>
            <a:endParaRPr lang="en-AU" dirty="0"/>
          </a:p>
          <a:p>
            <a:pPr lvl="1"/>
            <a:r>
              <a:rPr lang="en-AU" dirty="0"/>
              <a:t>Visual Odometry – ORB-SLAM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Adapting to Variations Within Environment</a:t>
            </a:r>
          </a:p>
          <a:p>
            <a:pPr lvl="1"/>
            <a:r>
              <a:rPr lang="en-AU" dirty="0"/>
              <a:t>Transitions in Environment</a:t>
            </a:r>
          </a:p>
          <a:p>
            <a:pPr lvl="2"/>
            <a:r>
              <a:rPr lang="en-AU" dirty="0"/>
              <a:t>Indoor/Outdoor, Naturally-Lit/Artificially-Lit etc.</a:t>
            </a:r>
          </a:p>
          <a:p>
            <a:pPr lvl="1"/>
            <a:r>
              <a:rPr lang="en-AU" dirty="0"/>
              <a:t>Environment Segmentation</a:t>
            </a:r>
          </a:p>
          <a:p>
            <a:pPr lvl="2"/>
            <a:r>
              <a:rPr lang="en-AU" dirty="0"/>
              <a:t>Improve Place Recognition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Ego-motion Estimation for Low Light and Rapid Movement</a:t>
            </a:r>
          </a:p>
          <a:p>
            <a:pPr lvl="1"/>
            <a:r>
              <a:rPr lang="en-AU" dirty="0"/>
              <a:t>Speed Estimation for Visual Odometry</a:t>
            </a:r>
          </a:p>
          <a:p>
            <a:pPr lvl="1"/>
            <a:r>
              <a:rPr lang="en-AU" dirty="0"/>
              <a:t>Speed-Normalized Data Sampling for Place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577AF-4C52-4580-B84D-E23DD8AB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367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  <a:p>
            <a:r>
              <a:rPr lang="en-AU" dirty="0"/>
              <a:t>Literature Review</a:t>
            </a:r>
          </a:p>
          <a:p>
            <a:r>
              <a:rPr lang="en-AU" dirty="0"/>
              <a:t>Research Questions</a:t>
            </a:r>
          </a:p>
          <a:p>
            <a:r>
              <a:rPr lang="en-AU" dirty="0"/>
              <a:t>Research Plan</a:t>
            </a:r>
          </a:p>
          <a:p>
            <a:r>
              <a:rPr lang="en-AU" dirty="0"/>
              <a:t>Work Progress</a:t>
            </a:r>
          </a:p>
          <a:p>
            <a:r>
              <a:rPr lang="en-AU" dirty="0"/>
              <a:t>PhD Timeline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A4C0E-2449-4684-BD57-D86A195D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4748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0CF15F-85DE-4E7D-A5F0-F0009FEE4E02}"/>
              </a:ext>
            </a:extLst>
          </p:cNvPr>
          <p:cNvSpPr txBox="1">
            <a:spLocks/>
          </p:cNvSpPr>
          <p:nvPr/>
        </p:nvSpPr>
        <p:spPr>
          <a:xfrm>
            <a:off x="5474829" y="2348880"/>
            <a:ext cx="3725261" cy="3097187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AU" dirty="0"/>
              <a:t>Transient Attributes </a:t>
            </a:r>
            <a:r>
              <a:rPr lang="en-AU" sz="1600" dirty="0"/>
              <a:t>(</a:t>
            </a:r>
            <a:r>
              <a:rPr lang="en-AU" sz="1900" dirty="0" err="1"/>
              <a:t>Laffront</a:t>
            </a:r>
            <a:r>
              <a:rPr lang="en-AU" sz="1900" dirty="0"/>
              <a:t> 2014</a:t>
            </a:r>
            <a:r>
              <a:rPr lang="en-AU" sz="1600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AU" dirty="0"/>
              <a:t>Time of Day</a:t>
            </a:r>
          </a:p>
          <a:p>
            <a:pPr lvl="3">
              <a:lnSpc>
                <a:spcPct val="110000"/>
              </a:lnSpc>
            </a:pPr>
            <a:r>
              <a:rPr lang="en-AU" dirty="0"/>
              <a:t>Sunrise/Sunset – 0.59</a:t>
            </a:r>
          </a:p>
          <a:p>
            <a:pPr lvl="2">
              <a:lnSpc>
                <a:spcPct val="110000"/>
              </a:lnSpc>
            </a:pPr>
            <a:r>
              <a:rPr lang="en-AU" dirty="0"/>
              <a:t>Weather</a:t>
            </a:r>
          </a:p>
          <a:p>
            <a:pPr lvl="3">
              <a:lnSpc>
                <a:spcPct val="110000"/>
              </a:lnSpc>
            </a:pPr>
            <a:r>
              <a:rPr lang="en-AU" dirty="0"/>
              <a:t>Sunny/Direct Sun – 0.39</a:t>
            </a:r>
          </a:p>
          <a:p>
            <a:pPr lvl="3">
              <a:lnSpc>
                <a:spcPct val="110000"/>
              </a:lnSpc>
            </a:pPr>
            <a:r>
              <a:rPr lang="en-AU" dirty="0"/>
              <a:t>Clouds/Overcast – 0.27</a:t>
            </a:r>
          </a:p>
          <a:p>
            <a:pPr lvl="2">
              <a:lnSpc>
                <a:spcPct val="110000"/>
              </a:lnSpc>
            </a:pPr>
            <a:r>
              <a:rPr lang="en-AU" dirty="0"/>
              <a:t>Season</a:t>
            </a:r>
          </a:p>
          <a:p>
            <a:pPr lvl="3">
              <a:lnSpc>
                <a:spcPct val="110000"/>
              </a:lnSpc>
            </a:pPr>
            <a:r>
              <a:rPr lang="en-AU" dirty="0"/>
              <a:t>Summer – 0.34</a:t>
            </a:r>
          </a:p>
          <a:p>
            <a:pPr lvl="3">
              <a:lnSpc>
                <a:spcPct val="110000"/>
              </a:lnSpc>
            </a:pPr>
            <a:r>
              <a:rPr lang="en-AU" dirty="0"/>
              <a:t>Winter – 0.07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E24E2-DB37-4152-BE46-F621CF9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20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414B6-8CC5-44FC-AED5-0E3D22B13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06" y="2353748"/>
            <a:ext cx="2789157" cy="20981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37671F-A40A-4F03-B2D5-C2310BA5DC5A}"/>
              </a:ext>
            </a:extLst>
          </p:cNvPr>
          <p:cNvSpPr txBox="1">
            <a:spLocks/>
          </p:cNvSpPr>
          <p:nvPr/>
        </p:nvSpPr>
        <p:spPr>
          <a:xfrm>
            <a:off x="-351230" y="2027902"/>
            <a:ext cx="3402636" cy="4509121"/>
          </a:xfrm>
          <a:prstGeom prst="rect">
            <a:avLst/>
          </a:prstGeom>
        </p:spPr>
        <p:txBody>
          <a:bodyPr vert="horz" numCol="1">
            <a:normAutofit fontScale="85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AU" i="1" dirty="0"/>
              <a:t>Place-Centric</a:t>
            </a:r>
            <a:r>
              <a:rPr lang="en-AU" dirty="0"/>
              <a:t> Semantics </a:t>
            </a:r>
            <a:r>
              <a:rPr lang="en-AU" sz="1900" dirty="0"/>
              <a:t>(Zhou 2014)</a:t>
            </a:r>
          </a:p>
          <a:p>
            <a:pPr lvl="2">
              <a:lnSpc>
                <a:spcPct val="120000"/>
              </a:lnSpc>
            </a:pPr>
            <a:r>
              <a:rPr lang="en-AU" dirty="0"/>
              <a:t>Environment Type</a:t>
            </a:r>
          </a:p>
          <a:p>
            <a:pPr lvl="3">
              <a:lnSpc>
                <a:spcPct val="120000"/>
              </a:lnSpc>
            </a:pPr>
            <a:r>
              <a:rPr lang="en-AU" dirty="0"/>
              <a:t>Outdoor</a:t>
            </a:r>
          </a:p>
          <a:p>
            <a:pPr lvl="2">
              <a:lnSpc>
                <a:spcPct val="120000"/>
              </a:lnSpc>
            </a:pPr>
            <a:r>
              <a:rPr lang="en-AU" dirty="0"/>
              <a:t>Categories</a:t>
            </a:r>
          </a:p>
          <a:p>
            <a:pPr lvl="3">
              <a:lnSpc>
                <a:spcPct val="120000"/>
              </a:lnSpc>
            </a:pPr>
            <a:r>
              <a:rPr lang="en-AU" dirty="0"/>
              <a:t>Harbor -0.44</a:t>
            </a:r>
          </a:p>
          <a:p>
            <a:pPr lvl="3">
              <a:lnSpc>
                <a:spcPct val="120000"/>
              </a:lnSpc>
            </a:pPr>
            <a:r>
              <a:rPr lang="en-AU" dirty="0"/>
              <a:t>Dock – 0.33</a:t>
            </a:r>
          </a:p>
          <a:p>
            <a:pPr lvl="3">
              <a:lnSpc>
                <a:spcPct val="120000"/>
              </a:lnSpc>
            </a:pPr>
            <a:r>
              <a:rPr lang="en-AU" dirty="0"/>
              <a:t>Boat Deck – 0.10</a:t>
            </a:r>
          </a:p>
          <a:p>
            <a:pPr lvl="2">
              <a:lnSpc>
                <a:spcPct val="120000"/>
              </a:lnSpc>
            </a:pPr>
            <a:r>
              <a:rPr lang="en-AU" dirty="0"/>
              <a:t>Attributes</a:t>
            </a:r>
          </a:p>
          <a:p>
            <a:pPr lvl="3">
              <a:lnSpc>
                <a:spcPct val="120000"/>
              </a:lnSpc>
            </a:pPr>
            <a:r>
              <a:rPr lang="en-AU" dirty="0"/>
              <a:t>Open Area</a:t>
            </a:r>
          </a:p>
          <a:p>
            <a:pPr lvl="3">
              <a:lnSpc>
                <a:spcPct val="120000"/>
              </a:lnSpc>
            </a:pPr>
            <a:r>
              <a:rPr lang="en-AU" dirty="0"/>
              <a:t>Natural Light</a:t>
            </a:r>
          </a:p>
          <a:p>
            <a:pPr lvl="3">
              <a:lnSpc>
                <a:spcPct val="120000"/>
              </a:lnSpc>
            </a:pPr>
            <a:r>
              <a:rPr lang="en-AU" dirty="0"/>
              <a:t>Far-Away Horizon</a:t>
            </a:r>
          </a:p>
          <a:p>
            <a:pPr lvl="3">
              <a:lnSpc>
                <a:spcPct val="120000"/>
              </a:lnSpc>
            </a:pPr>
            <a:r>
              <a:rPr lang="en-AU" dirty="0"/>
              <a:t>Man-Made</a:t>
            </a:r>
          </a:p>
          <a:p>
            <a:pPr>
              <a:lnSpc>
                <a:spcPct val="120000"/>
              </a:lnSpc>
            </a:pPr>
            <a:endParaRPr lang="en-A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E4832B-E58B-4CE7-AFD9-B79FAA9AB0A8}"/>
              </a:ext>
            </a:extLst>
          </p:cNvPr>
          <p:cNvSpPr txBox="1">
            <a:spLocks/>
          </p:cNvSpPr>
          <p:nvPr/>
        </p:nvSpPr>
        <p:spPr>
          <a:xfrm>
            <a:off x="2555776" y="4725144"/>
            <a:ext cx="3672408" cy="19868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sz="2100" i="1" dirty="0"/>
              <a:t>Object-Centric</a:t>
            </a:r>
            <a:r>
              <a:rPr lang="en-AU" sz="2100" dirty="0"/>
              <a:t> Semantics </a:t>
            </a:r>
            <a:r>
              <a:rPr lang="en-AU" sz="1600" dirty="0"/>
              <a:t>(Jia 2014)</a:t>
            </a:r>
          </a:p>
          <a:p>
            <a:pPr lvl="2"/>
            <a:r>
              <a:rPr lang="en-AU" sz="1900" dirty="0"/>
              <a:t>Vessel – 1.26</a:t>
            </a:r>
          </a:p>
          <a:p>
            <a:pPr lvl="2"/>
            <a:r>
              <a:rPr lang="en-AU" sz="1900" dirty="0"/>
              <a:t>Craft – 1.17</a:t>
            </a:r>
          </a:p>
          <a:p>
            <a:pPr lvl="2"/>
            <a:r>
              <a:rPr lang="en-AU" sz="1900" dirty="0"/>
              <a:t>Vehicle – 0.80</a:t>
            </a:r>
          </a:p>
          <a:p>
            <a:pPr lvl="2"/>
            <a:r>
              <a:rPr lang="en-AU" sz="1900" dirty="0"/>
              <a:t>Ship – 0.76</a:t>
            </a:r>
            <a:endParaRPr lang="en-A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6F8CD6-7F07-408B-9801-053BFBFA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RQ:2.1 – Robust Semantic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5220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CBC1C-4569-465A-BB97-430A26CE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56" y="1772239"/>
            <a:ext cx="8229600" cy="4802297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Method</a:t>
            </a:r>
          </a:p>
          <a:p>
            <a:pPr lvl="2"/>
            <a:r>
              <a:rPr lang="en-AU" dirty="0"/>
              <a:t>Deep Convolutional Neural Network</a:t>
            </a:r>
          </a:p>
          <a:p>
            <a:pPr lvl="2"/>
            <a:r>
              <a:rPr lang="en-AU" dirty="0"/>
              <a:t>Multi-label (2D) Classification</a:t>
            </a:r>
          </a:p>
          <a:p>
            <a:pPr lvl="1"/>
            <a:r>
              <a:rPr lang="en-AU" dirty="0"/>
              <a:t>Image Databases</a:t>
            </a:r>
          </a:p>
          <a:p>
            <a:pPr lvl="2"/>
            <a:r>
              <a:rPr lang="en-AU" dirty="0"/>
              <a:t>ImageNet, Places2, AMOS etc.</a:t>
            </a:r>
          </a:p>
          <a:p>
            <a:pPr lvl="1"/>
            <a:r>
              <a:rPr lang="en-AU" dirty="0"/>
              <a:t>Ground Truth Labelling</a:t>
            </a:r>
          </a:p>
          <a:p>
            <a:pPr lvl="2"/>
            <a:r>
              <a:rPr lang="en-AU" dirty="0"/>
              <a:t>Cross-Labelling using state-of-the-art classifiers</a:t>
            </a:r>
          </a:p>
          <a:p>
            <a:pPr lvl="2"/>
            <a:r>
              <a:rPr lang="en-AU" dirty="0"/>
              <a:t>Transfer Labels using Place Recognition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Anticipated Challenges</a:t>
            </a:r>
          </a:p>
          <a:p>
            <a:pPr lvl="1"/>
            <a:r>
              <a:rPr lang="en-AU" dirty="0"/>
              <a:t>Class Balancing </a:t>
            </a:r>
          </a:p>
          <a:p>
            <a:pPr lvl="1"/>
            <a:r>
              <a:rPr lang="en-AU" dirty="0"/>
              <a:t>Data Insufficiency</a:t>
            </a:r>
            <a:br>
              <a:rPr lang="en-AU" dirty="0"/>
            </a:br>
            <a:endParaRPr lang="en-AU" dirty="0"/>
          </a:p>
          <a:p>
            <a:r>
              <a:rPr lang="en-AU" dirty="0"/>
              <a:t>Expected Outcomes</a:t>
            </a:r>
          </a:p>
          <a:p>
            <a:pPr lvl="1"/>
            <a:r>
              <a:rPr lang="en-AU" dirty="0"/>
              <a:t>Performance benchmark for outdoor scene categorization</a:t>
            </a:r>
          </a:p>
          <a:p>
            <a:pPr lvl="1"/>
            <a:r>
              <a:rPr lang="en-AU" dirty="0"/>
              <a:t>Study utility for Condition-Invariant Place Recognition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3C4F-2E2D-40A4-97F1-F09BE994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21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21FBCE-55CC-4DEC-9B54-583217DE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RQ:2.1 – Robust Semantic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7086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6D4F-7776-401A-B3F1-7854F6063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7068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RQ:2.2 - Semantics </a:t>
            </a:r>
            <a:r>
              <a:rPr lang="en-AU" i="1" dirty="0"/>
              <a:t>Across</a:t>
            </a:r>
            <a:r>
              <a:rPr lang="en-AU" dirty="0"/>
              <a:t> Places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8D68-AB23-478E-BCAC-79C956CC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09" y="1630475"/>
            <a:ext cx="8229600" cy="2086557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Temporal Clustering of Semantic Labels</a:t>
            </a:r>
          </a:p>
          <a:p>
            <a:pPr lvl="2"/>
            <a:r>
              <a:rPr lang="en-AU" dirty="0"/>
              <a:t>Segment Environment</a:t>
            </a:r>
          </a:p>
          <a:p>
            <a:pPr lvl="3"/>
            <a:r>
              <a:rPr lang="en-AU" dirty="0"/>
              <a:t>Office Space - Cubicles, Canteen, Corridor, Restroom etc.</a:t>
            </a:r>
          </a:p>
          <a:p>
            <a:pPr lvl="3"/>
            <a:r>
              <a:rPr lang="en-AU" dirty="0"/>
              <a:t>Vehicle on Roads - Urban Canyon, Highway, Tunnel etc.</a:t>
            </a:r>
            <a:br>
              <a:rPr lang="en-AU" dirty="0"/>
            </a:br>
            <a:endParaRPr lang="en-AU" dirty="0"/>
          </a:p>
          <a:p>
            <a:r>
              <a:rPr lang="en-AU" dirty="0"/>
              <a:t>Expected Outcome</a:t>
            </a:r>
            <a:br>
              <a:rPr lang="en-AU" dirty="0"/>
            </a:b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A573-BB01-43FC-9283-7602C43C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22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D067E-B3C2-4869-92F2-FFE4DEEB7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90" y="3299986"/>
            <a:ext cx="4391339" cy="3293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02197-4090-4368-8D9C-6772C4186E36}"/>
              </a:ext>
            </a:extLst>
          </p:cNvPr>
          <p:cNvSpPr txBox="1"/>
          <p:nvPr/>
        </p:nvSpPr>
        <p:spPr>
          <a:xfrm>
            <a:off x="5161806" y="6550223"/>
            <a:ext cx="3077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Indoor-Outdoor Seamless Localization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30328A-D759-47FA-A82C-8937C9A03D73}"/>
              </a:ext>
            </a:extLst>
          </p:cNvPr>
          <p:cNvSpPr txBox="1">
            <a:spLocks/>
          </p:cNvSpPr>
          <p:nvPr/>
        </p:nvSpPr>
        <p:spPr>
          <a:xfrm>
            <a:off x="339009" y="3376719"/>
            <a:ext cx="4130281" cy="344332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Categorize and Recognize in a Reduced Search Space</a:t>
            </a:r>
          </a:p>
          <a:p>
            <a:pPr lvl="2"/>
            <a:r>
              <a:rPr lang="en-AU" dirty="0"/>
              <a:t>Coarse Semantic Localization</a:t>
            </a:r>
          </a:p>
          <a:p>
            <a:pPr lvl="2"/>
            <a:r>
              <a:rPr lang="en-AU" dirty="0"/>
              <a:t>Study Computational Gain for very large databases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Seamless Transitions Within Environment</a:t>
            </a:r>
          </a:p>
          <a:p>
            <a:pPr lvl="2"/>
            <a:r>
              <a:rPr lang="en-AU" dirty="0"/>
              <a:t>Indoor/Outdoor, Naturally/Artificially Lit, Bland/Cluttered</a:t>
            </a:r>
          </a:p>
          <a:p>
            <a:pPr lvl="2"/>
            <a:r>
              <a:rPr lang="en-AU" dirty="0"/>
              <a:t>Benchmark place recognition performance against state-of-the-art methods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5022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5AE-C6B5-49A0-8CB7-B065C9EE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7688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RQ:2.3 - Semantics </a:t>
            </a:r>
            <a:r>
              <a:rPr lang="en-AU" i="1" dirty="0"/>
              <a:t>Within </a:t>
            </a:r>
            <a:r>
              <a:rPr lang="en-AU" dirty="0"/>
              <a:t>Places</a:t>
            </a:r>
            <a:endParaRPr lang="en-AU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E20C-7E67-45D1-B7BB-966309C9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37" y="4697409"/>
            <a:ext cx="8209926" cy="2016224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Expected Outcome</a:t>
            </a:r>
          </a:p>
          <a:p>
            <a:pPr lvl="1"/>
            <a:r>
              <a:rPr lang="en-AU" dirty="0"/>
              <a:t>Determine condition-invariant semantic entities</a:t>
            </a:r>
          </a:p>
          <a:p>
            <a:pPr lvl="1"/>
            <a:r>
              <a:rPr lang="en-AU" dirty="0"/>
              <a:t>Determine dynamic objects in environment</a:t>
            </a:r>
          </a:p>
          <a:p>
            <a:pPr lvl="1"/>
            <a:r>
              <a:rPr lang="en-AU" dirty="0"/>
              <a:t>Performance Benchmark for place recognition with dynamic objects and condition variations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52C922-D861-433F-B9C4-0B57FFBF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23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84190-9EC9-44D9-8B92-8694FB5D0C4F}"/>
              </a:ext>
            </a:extLst>
          </p:cNvPr>
          <p:cNvSpPr txBox="1">
            <a:spLocks/>
          </p:cNvSpPr>
          <p:nvPr/>
        </p:nvSpPr>
        <p:spPr>
          <a:xfrm>
            <a:off x="466530" y="1765208"/>
            <a:ext cx="3889446" cy="2670591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Use state-of-the-art semantic segmentation</a:t>
            </a:r>
          </a:p>
          <a:p>
            <a:pPr lvl="2"/>
            <a:r>
              <a:rPr lang="en-AU" dirty="0"/>
              <a:t>Object-level or Pixel-level</a:t>
            </a:r>
          </a:p>
          <a:p>
            <a:pPr lvl="1"/>
            <a:r>
              <a:rPr lang="en-AU" dirty="0"/>
              <a:t>Learn semantically salient objects/patches for place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4D5E94-15A1-4EBE-A724-ECACEAA7E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t="1658" r="50566" b="50478"/>
          <a:stretch/>
        </p:blipFill>
        <p:spPr>
          <a:xfrm>
            <a:off x="4852813" y="1725779"/>
            <a:ext cx="3824150" cy="285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B97725-8523-469D-AD71-CEECA1A60BE4}"/>
              </a:ext>
            </a:extLst>
          </p:cNvPr>
          <p:cNvSpPr txBox="1"/>
          <p:nvPr/>
        </p:nvSpPr>
        <p:spPr>
          <a:xfrm>
            <a:off x="4852813" y="4581129"/>
            <a:ext cx="3824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Semantic Annotations </a:t>
            </a:r>
            <a:r>
              <a:rPr lang="en-AU" sz="1400" dirty="0"/>
              <a:t>(</a:t>
            </a:r>
            <a:r>
              <a:rPr lang="en-AU" sz="1400" dirty="0" err="1"/>
              <a:t>Mottaghi</a:t>
            </a:r>
            <a:r>
              <a:rPr lang="en-AU" sz="1400" dirty="0"/>
              <a:t> 2014)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1409548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A84D-DE22-44D8-84B4-D83F930A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8840"/>
            <a:ext cx="9108504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RQ:3.1 – Condition-Invariant 3D Relative 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84D8-5C92-4417-8948-8E17FBBF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25" y="1695640"/>
            <a:ext cx="8229600" cy="1824744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Condition-Invariant Place Description </a:t>
            </a:r>
          </a:p>
          <a:p>
            <a:pPr lvl="2"/>
            <a:r>
              <a:rPr lang="en-AU" dirty="0"/>
              <a:t>Exploring Bit-Planes Descriptor </a:t>
            </a:r>
            <a:r>
              <a:rPr lang="en-AU" sz="1600" dirty="0"/>
              <a:t>(</a:t>
            </a:r>
            <a:r>
              <a:rPr lang="en-US" sz="1600" dirty="0" err="1"/>
              <a:t>Alismail</a:t>
            </a:r>
            <a:r>
              <a:rPr lang="en-US" sz="1600" dirty="0"/>
              <a:t> 2016</a:t>
            </a:r>
            <a:r>
              <a:rPr lang="en-AU" sz="1600" dirty="0"/>
              <a:t>)</a:t>
            </a:r>
          </a:p>
          <a:p>
            <a:pPr lvl="1"/>
            <a:r>
              <a:rPr lang="en-AU" dirty="0"/>
              <a:t>Direct Image Alignment in LK framework</a:t>
            </a:r>
          </a:p>
          <a:p>
            <a:pPr lvl="2"/>
            <a:r>
              <a:rPr lang="en-AU" dirty="0"/>
              <a:t>Assuming </a:t>
            </a:r>
            <a:r>
              <a:rPr lang="en-AU" i="1" dirty="0"/>
              <a:t>Descriptor Constancy </a:t>
            </a:r>
            <a:r>
              <a:rPr lang="en-AU" dirty="0"/>
              <a:t>as opposed to Brightness Constancy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8DA4EC-5C40-4CD5-AAD2-BEBEDDE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24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FF389-8AED-4B3F-808E-55FAC977F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45" y="3645024"/>
            <a:ext cx="5313520" cy="17948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6C1859-926F-4025-876D-69E953D507C7}"/>
              </a:ext>
            </a:extLst>
          </p:cNvPr>
          <p:cNvSpPr txBox="1">
            <a:spLocks/>
          </p:cNvSpPr>
          <p:nvPr/>
        </p:nvSpPr>
        <p:spPr>
          <a:xfrm>
            <a:off x="457199" y="3645024"/>
            <a:ext cx="3290233" cy="310966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Expected Outcome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3D Relative Pose Estimation for Condition-Invariant Place Recognition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6-DoF Condition-and Viewpoint-Invariant Visual SLAM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333BF-066A-4284-8685-F6E065F2F662}"/>
              </a:ext>
            </a:extLst>
          </p:cNvPr>
          <p:cNvSpPr txBox="1"/>
          <p:nvPr/>
        </p:nvSpPr>
        <p:spPr>
          <a:xfrm>
            <a:off x="3747433" y="5532503"/>
            <a:ext cx="520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8-Channel Bit-Plane Descriptor can be used within a multi-channel LK framework using SSD cost measure (</a:t>
            </a:r>
            <a:r>
              <a:rPr lang="en-US" sz="1400" dirty="0" err="1"/>
              <a:t>Alismail</a:t>
            </a:r>
            <a:r>
              <a:rPr lang="en-US" sz="1400" dirty="0"/>
              <a:t> 2016)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7404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E2D1D5A-1BBE-4881-B717-76229873E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47" y="2060848"/>
            <a:ext cx="3845016" cy="1602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C6A84D-DE22-44D8-84B4-D83F930A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4" y="628840"/>
            <a:ext cx="9113196" cy="724201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RQ:3.2 – SLAM for Semantics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8DA4EC-5C40-4CD5-AAD2-BEBEDDE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25</a:t>
            </a:fld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E5B4E-AAEF-412E-92BE-47461EB8B6F2}"/>
              </a:ext>
            </a:extLst>
          </p:cNvPr>
          <p:cNvSpPr txBox="1"/>
          <p:nvPr/>
        </p:nvSpPr>
        <p:spPr>
          <a:xfrm>
            <a:off x="7159925" y="1442590"/>
            <a:ext cx="2160102" cy="13542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AU" sz="1600" dirty="0">
                <a:solidFill>
                  <a:schemeClr val="accent2"/>
                </a:solidFill>
              </a:rPr>
              <a:t>Royal Palm - </a:t>
            </a:r>
            <a:r>
              <a:rPr lang="en-AU" sz="1600" dirty="0">
                <a:solidFill>
                  <a:schemeClr val="accent4"/>
                </a:solidFill>
              </a:rPr>
              <a:t>0.71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Palm – </a:t>
            </a:r>
            <a:r>
              <a:rPr lang="en-AU" sz="1600" dirty="0">
                <a:solidFill>
                  <a:schemeClr val="accent4"/>
                </a:solidFill>
              </a:rPr>
              <a:t>0.95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Tree – </a:t>
            </a:r>
            <a:r>
              <a:rPr lang="en-AU" sz="1600" dirty="0">
                <a:solidFill>
                  <a:schemeClr val="accent4"/>
                </a:solidFill>
              </a:rPr>
              <a:t>0.95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Plant – </a:t>
            </a:r>
            <a:r>
              <a:rPr lang="en-AU" sz="1600" dirty="0">
                <a:solidFill>
                  <a:schemeClr val="accent4"/>
                </a:solidFill>
              </a:rPr>
              <a:t>0.95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Key Palm – </a:t>
            </a:r>
            <a:r>
              <a:rPr lang="en-AU" sz="1600" dirty="0">
                <a:solidFill>
                  <a:schemeClr val="accent4"/>
                </a:solidFill>
              </a:rPr>
              <a:t>0.66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0A8EE-4990-4426-BFE2-59267D6D76B4}"/>
              </a:ext>
            </a:extLst>
          </p:cNvPr>
          <p:cNvSpPr txBox="1"/>
          <p:nvPr/>
        </p:nvSpPr>
        <p:spPr>
          <a:xfrm>
            <a:off x="7051468" y="5290439"/>
            <a:ext cx="2268559" cy="13542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AU" sz="1600" dirty="0">
                <a:solidFill>
                  <a:schemeClr val="accent2"/>
                </a:solidFill>
              </a:rPr>
              <a:t>Tesla Coil – </a:t>
            </a:r>
            <a:r>
              <a:rPr lang="en-AU" sz="1600" dirty="0">
                <a:solidFill>
                  <a:schemeClr val="accent4"/>
                </a:solidFill>
              </a:rPr>
              <a:t>0.80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Electrical Device – </a:t>
            </a:r>
            <a:r>
              <a:rPr lang="en-AU" sz="1600" dirty="0">
                <a:solidFill>
                  <a:schemeClr val="accent4"/>
                </a:solidFill>
              </a:rPr>
              <a:t>0.80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Device – </a:t>
            </a:r>
            <a:r>
              <a:rPr lang="en-AU" sz="1600" dirty="0">
                <a:solidFill>
                  <a:schemeClr val="accent4"/>
                </a:solidFill>
              </a:rPr>
              <a:t>0.80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Royal Palm – </a:t>
            </a:r>
            <a:r>
              <a:rPr lang="en-AU" sz="1600" dirty="0">
                <a:solidFill>
                  <a:schemeClr val="accent4"/>
                </a:solidFill>
              </a:rPr>
              <a:t>0.79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Palm – </a:t>
            </a:r>
            <a:r>
              <a:rPr lang="en-AU" sz="1600" dirty="0">
                <a:solidFill>
                  <a:schemeClr val="accent4"/>
                </a:solidFill>
              </a:rPr>
              <a:t>0.79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39741-0E2C-4AAE-AE6D-96C1801FF655}"/>
              </a:ext>
            </a:extLst>
          </p:cNvPr>
          <p:cNvSpPr txBox="1"/>
          <p:nvPr/>
        </p:nvSpPr>
        <p:spPr>
          <a:xfrm>
            <a:off x="11012" y="5287787"/>
            <a:ext cx="2548872" cy="13234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AU" sz="1600" dirty="0">
                <a:solidFill>
                  <a:schemeClr val="accent2"/>
                </a:solidFill>
              </a:rPr>
              <a:t>Great Hall – </a:t>
            </a:r>
            <a:r>
              <a:rPr lang="en-AU" sz="1600" dirty="0">
                <a:solidFill>
                  <a:schemeClr val="accent4"/>
                </a:solidFill>
              </a:rPr>
              <a:t>0.61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Hall – </a:t>
            </a:r>
            <a:r>
              <a:rPr lang="en-AU" sz="1600" dirty="0">
                <a:solidFill>
                  <a:schemeClr val="accent4"/>
                </a:solidFill>
              </a:rPr>
              <a:t>0.61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Room – </a:t>
            </a:r>
            <a:r>
              <a:rPr lang="en-AU" sz="1600" dirty="0">
                <a:solidFill>
                  <a:schemeClr val="accent4"/>
                </a:solidFill>
              </a:rPr>
              <a:t>0.72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Atrium of Building – </a:t>
            </a:r>
            <a:r>
              <a:rPr lang="en-AU" sz="1600" dirty="0">
                <a:solidFill>
                  <a:schemeClr val="accent4"/>
                </a:solidFill>
              </a:rPr>
              <a:t>0.61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Courtyard – </a:t>
            </a:r>
            <a:r>
              <a:rPr lang="en-AU" sz="1600" dirty="0">
                <a:solidFill>
                  <a:schemeClr val="accent4"/>
                </a:solidFill>
              </a:rPr>
              <a:t>0.61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28C86-F1F8-4690-AB50-AB32ADF55276}"/>
              </a:ext>
            </a:extLst>
          </p:cNvPr>
          <p:cNvSpPr txBox="1"/>
          <p:nvPr/>
        </p:nvSpPr>
        <p:spPr>
          <a:xfrm>
            <a:off x="30804" y="1442591"/>
            <a:ext cx="1680284" cy="13542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AU" sz="1600" dirty="0">
                <a:solidFill>
                  <a:schemeClr val="accent2"/>
                </a:solidFill>
              </a:rPr>
              <a:t>Building – </a:t>
            </a:r>
            <a:r>
              <a:rPr lang="en-AU" sz="1600" dirty="0">
                <a:solidFill>
                  <a:schemeClr val="accent4"/>
                </a:solidFill>
              </a:rPr>
              <a:t>0.66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Royal Palm - </a:t>
            </a:r>
            <a:r>
              <a:rPr lang="en-AU" sz="1600" dirty="0">
                <a:solidFill>
                  <a:schemeClr val="accent4"/>
                </a:solidFill>
              </a:rPr>
              <a:t>0.61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Palm – </a:t>
            </a:r>
            <a:r>
              <a:rPr lang="en-AU" sz="1600" dirty="0">
                <a:solidFill>
                  <a:schemeClr val="accent4"/>
                </a:solidFill>
              </a:rPr>
              <a:t>0.73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Tree – </a:t>
            </a:r>
            <a:r>
              <a:rPr lang="en-AU" sz="1600" dirty="0">
                <a:solidFill>
                  <a:schemeClr val="accent4"/>
                </a:solidFill>
              </a:rPr>
              <a:t>0.73</a:t>
            </a:r>
          </a:p>
          <a:p>
            <a:r>
              <a:rPr lang="en-AU" sz="1600" dirty="0">
                <a:solidFill>
                  <a:schemeClr val="accent2"/>
                </a:solidFill>
              </a:rPr>
              <a:t>Plant – </a:t>
            </a:r>
            <a:r>
              <a:rPr lang="en-AU" sz="1600" dirty="0">
                <a:solidFill>
                  <a:schemeClr val="accent4"/>
                </a:solidFill>
              </a:rPr>
              <a:t>0.73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A84F06-7502-4ED2-9DA5-41C0542D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88" y="2060848"/>
            <a:ext cx="1513975" cy="1602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4BB05F-B30F-4E42-90B0-DD0E0DBC7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17" y="3752487"/>
            <a:ext cx="1551013" cy="15989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161ADE-8915-4947-943C-D4A82E76F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76" y="3752487"/>
            <a:ext cx="3845016" cy="16020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70BF29-1B5B-438C-BC08-2502B529F214}"/>
              </a:ext>
            </a:extLst>
          </p:cNvPr>
          <p:cNvSpPr txBox="1"/>
          <p:nvPr/>
        </p:nvSpPr>
        <p:spPr>
          <a:xfrm>
            <a:off x="984029" y="6609985"/>
            <a:ext cx="719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 err="1"/>
              <a:t>IBMWatson</a:t>
            </a:r>
            <a:r>
              <a:rPr lang="en-AU" sz="1100" dirty="0"/>
              <a:t> Developer Cloud – Bluemix Visual Recognition Demo - https://visual-recognition-demo.mybluemix.net/</a:t>
            </a:r>
          </a:p>
        </p:txBody>
      </p:sp>
    </p:spTree>
    <p:extLst>
      <p:ext uri="{BB962C8B-B14F-4D97-AF65-F5344CB8AC3E}">
        <p14:creationId xmlns:p14="http://schemas.microsoft.com/office/powerpoint/2010/main" val="287739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84D8-5C92-4417-8948-8E17FBBF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25" y="1695640"/>
            <a:ext cx="8229600" cy="4757696"/>
          </a:xfrm>
        </p:spPr>
        <p:txBody>
          <a:bodyPr>
            <a:normAutofit/>
          </a:bodyPr>
          <a:lstStyle/>
          <a:p>
            <a:r>
              <a:rPr lang="en-AU" dirty="0"/>
              <a:t>Planned Approach</a:t>
            </a:r>
          </a:p>
          <a:p>
            <a:pPr lvl="1"/>
            <a:r>
              <a:rPr lang="en-AU" dirty="0"/>
              <a:t>Recognize places and improve semantic labelling</a:t>
            </a:r>
          </a:p>
          <a:p>
            <a:pPr lvl="2"/>
            <a:r>
              <a:rPr lang="en-AU" dirty="0"/>
              <a:t>Generate a </a:t>
            </a:r>
            <a:r>
              <a:rPr lang="en-AU" i="1" dirty="0"/>
              <a:t>prior probability </a:t>
            </a:r>
            <a:r>
              <a:rPr lang="en-AU" dirty="0"/>
              <a:t>for environment labels</a:t>
            </a:r>
          </a:p>
          <a:p>
            <a:pPr lvl="2"/>
            <a:r>
              <a:rPr lang="en-AU" dirty="0"/>
              <a:t>Where appearance of environment has changed</a:t>
            </a:r>
          </a:p>
          <a:p>
            <a:pPr lvl="2"/>
            <a:r>
              <a:rPr lang="en-AU" dirty="0"/>
              <a:t>Using cues from appearance-robust place recognition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Expected Outcome</a:t>
            </a:r>
          </a:p>
          <a:p>
            <a:pPr lvl="1"/>
            <a:r>
              <a:rPr lang="en-AU" dirty="0"/>
              <a:t>Establish utility of place recognition for semantics</a:t>
            </a:r>
          </a:p>
          <a:p>
            <a:pPr lvl="1"/>
            <a:r>
              <a:rPr lang="en-AU" dirty="0"/>
              <a:t>Benchmark Object Recognition Performance within a Visual SLAM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8DA4EC-5C40-4CD5-AAD2-BEBEDDE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26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6C1859-926F-4025-876D-69E953D507C7}"/>
              </a:ext>
            </a:extLst>
          </p:cNvPr>
          <p:cNvSpPr txBox="1">
            <a:spLocks/>
          </p:cNvSpPr>
          <p:nvPr/>
        </p:nvSpPr>
        <p:spPr>
          <a:xfrm>
            <a:off x="457199" y="3645024"/>
            <a:ext cx="3290233" cy="31096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58F51FE-8189-49C0-8560-22E81188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4" y="628840"/>
            <a:ext cx="9113196" cy="724201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RQ:3.2 – SLAM for Semantics</a:t>
            </a:r>
          </a:p>
        </p:txBody>
      </p:sp>
    </p:spTree>
    <p:extLst>
      <p:ext uri="{BB962C8B-B14F-4D97-AF65-F5344CB8AC3E}">
        <p14:creationId xmlns:p14="http://schemas.microsoft.com/office/powerpoint/2010/main" val="3171683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84D8-5C92-4417-8948-8E17FBBF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" y="1747608"/>
            <a:ext cx="4311483" cy="4757696"/>
          </a:xfrm>
        </p:spPr>
        <p:txBody>
          <a:bodyPr>
            <a:normAutofit/>
          </a:bodyPr>
          <a:lstStyle/>
          <a:p>
            <a:pPr lvl="1"/>
            <a:r>
              <a:rPr lang="en-AU" dirty="0"/>
              <a:t>Integrate the modified and newly developed components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6-DoF Semantics-Aware Condition- and Viewpoint-Invariant Visual SLAM system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Semantically-Interactive 3-D Map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8DA4EC-5C40-4CD5-AAD2-BEBEDDE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27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6C1859-926F-4025-876D-69E953D507C7}"/>
              </a:ext>
            </a:extLst>
          </p:cNvPr>
          <p:cNvSpPr txBox="1">
            <a:spLocks/>
          </p:cNvSpPr>
          <p:nvPr/>
        </p:nvSpPr>
        <p:spPr>
          <a:xfrm>
            <a:off x="457199" y="3645024"/>
            <a:ext cx="3290233" cy="31096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58F51FE-8189-49C0-8560-22E81188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4" y="628840"/>
            <a:ext cx="9113196" cy="724201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RQ:3.3 – An Integrated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CDEAD-DC27-4154-A175-FB63CAF7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68" y="1759072"/>
            <a:ext cx="4370592" cy="2670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09A10-697B-4B7F-953C-226DF579EDA4}"/>
              </a:ext>
            </a:extLst>
          </p:cNvPr>
          <p:cNvSpPr txBox="1"/>
          <p:nvPr/>
        </p:nvSpPr>
        <p:spPr>
          <a:xfrm>
            <a:off x="5214664" y="4435799"/>
            <a:ext cx="273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Object Oriented Semantic Mapping (Sunderhauf 2016)</a:t>
            </a:r>
          </a:p>
        </p:txBody>
      </p:sp>
    </p:spTree>
    <p:extLst>
      <p:ext uri="{BB962C8B-B14F-4D97-AF65-F5344CB8AC3E}">
        <p14:creationId xmlns:p14="http://schemas.microsoft.com/office/powerpoint/2010/main" val="515118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A2142-F359-44D2-BA42-D07ECAB7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28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2CC0E-48C1-4B41-B564-74E78F7F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/>
          <a:stretch/>
        </p:blipFill>
        <p:spPr>
          <a:xfrm>
            <a:off x="0" y="620688"/>
            <a:ext cx="9144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5706-A342-43BA-A8F9-090A03BE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346-14B3-4A01-8F26-67D062D95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Performance Evaluation using High-Fidelity Simulation</a:t>
            </a:r>
          </a:p>
          <a:p>
            <a:pPr lvl="1"/>
            <a:r>
              <a:rPr lang="en-AU" dirty="0"/>
              <a:t>Place Recognition – </a:t>
            </a:r>
            <a:r>
              <a:rPr lang="en-AU" dirty="0" err="1"/>
              <a:t>SeqSLAM</a:t>
            </a:r>
            <a:endParaRPr lang="en-AU" dirty="0"/>
          </a:p>
          <a:p>
            <a:pPr lvl="1"/>
            <a:r>
              <a:rPr lang="en-AU" dirty="0"/>
              <a:t>Visual Odometry – ORB-SLAM</a:t>
            </a:r>
            <a:br>
              <a:rPr lang="en-AU" dirty="0"/>
            </a:br>
            <a:endParaRPr lang="en-AU" dirty="0"/>
          </a:p>
          <a:p>
            <a:r>
              <a:rPr lang="en-AU" dirty="0"/>
              <a:t>Semantic Segmentation of Environment</a:t>
            </a:r>
          </a:p>
          <a:p>
            <a:pPr lvl="1"/>
            <a:r>
              <a:rPr lang="en-AU" dirty="0"/>
              <a:t>Transitions in Environment</a:t>
            </a:r>
          </a:p>
          <a:p>
            <a:pPr lvl="1"/>
            <a:r>
              <a:rPr lang="en-AU" dirty="0"/>
              <a:t>Improve Condition-Invariant Place Recognition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Ego-motion Estimation in Unfavourable Conditions</a:t>
            </a:r>
          </a:p>
          <a:p>
            <a:pPr lvl="1"/>
            <a:r>
              <a:rPr lang="en-AU" i="1" dirty="0"/>
              <a:t>Hybrid</a:t>
            </a:r>
            <a:r>
              <a:rPr lang="en-AU" dirty="0"/>
              <a:t> Visual Odometry</a:t>
            </a:r>
          </a:p>
          <a:p>
            <a:pPr lvl="1"/>
            <a:r>
              <a:rPr lang="en-AU" dirty="0"/>
              <a:t>Speed-Normalized Data Sampling for Place Recognition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6CC7E-C32B-49C7-8F85-2799E4A5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683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88" y="624554"/>
            <a:ext cx="8229600" cy="1066800"/>
          </a:xfrm>
        </p:spPr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276E1-D0C9-428B-AD10-408DEC8F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</a:t>
            </a:fld>
            <a:endParaRPr lang="en-AU" dirty="0"/>
          </a:p>
        </p:txBody>
      </p:sp>
      <p:pic>
        <p:nvPicPr>
          <p:cNvPr id="1026" name="Picture 2" descr="C:\Users\n9349995\Desktop\confirmation\images\robot-1-Foundary-Autom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3"/>
          <a:stretch/>
        </p:blipFill>
        <p:spPr bwMode="auto">
          <a:xfrm>
            <a:off x="6171367" y="1725767"/>
            <a:ext cx="2736304" cy="36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9349995\Desktop\confirmation\images\robot-2-Roomb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2110411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9349995\Desktop\confirmation\images\robot-3-SoftBank_pepp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64633"/>
            <a:ext cx="2672326" cy="356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9349995\Desktop\confirmation\images\4-lawn-mow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77" y="3535422"/>
            <a:ext cx="3003290" cy="20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918" y="553761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Social </a:t>
            </a:r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[1]</a:t>
            </a:r>
            <a:endParaRPr lang="en-A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6500" y="553761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Domestic </a:t>
            </a:r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[2,3]</a:t>
            </a:r>
            <a:endParaRPr lang="en-A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7411" y="553761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Industrial </a:t>
            </a:r>
            <a:r>
              <a:rPr lang="en-AU" sz="1400" dirty="0">
                <a:solidFill>
                  <a:schemeClr val="accent6">
                    <a:lumMod val="75000"/>
                  </a:schemeClr>
                </a:solidFill>
              </a:rPr>
              <a:t>[4]</a:t>
            </a:r>
            <a:endParaRPr lang="en-A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C5639-CE6C-4A6F-A862-9EFF62C7B26F}"/>
              </a:ext>
            </a:extLst>
          </p:cNvPr>
          <p:cNvSpPr txBox="1"/>
          <p:nvPr/>
        </p:nvSpPr>
        <p:spPr>
          <a:xfrm>
            <a:off x="179511" y="6093296"/>
            <a:ext cx="8799353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38328" indent="-228600">
              <a:buFont typeface="+mj-lt"/>
              <a:buAutoNum type="arabicPeriod"/>
            </a:pPr>
            <a:r>
              <a:rPr lang="en-AU" sz="1050" dirty="0"/>
              <a:t>https://en.wikipedia.org/wiki/Pepper_(robot)#/media/File:SoftBank_pepper.JPG</a:t>
            </a:r>
          </a:p>
          <a:p>
            <a:pPr marL="338328" indent="-228600">
              <a:buFont typeface="+mj-lt"/>
              <a:buAutoNum type="arabicPeriod"/>
            </a:pPr>
            <a:r>
              <a:rPr lang="en-US" sz="1050" i="1" dirty="0"/>
              <a:t>Larry D. Moore CC BY-SA 3.0 -</a:t>
            </a:r>
            <a:r>
              <a:rPr lang="en-US" sz="1050" i="1" dirty="0">
                <a:hlinkClick r:id="rId6"/>
              </a:rPr>
              <a:t>https://en.wikipedia.org/wiki/Domestic_robot#/media/File:Roomba_original.jpg</a:t>
            </a:r>
            <a:endParaRPr lang="en-US" sz="1050" i="1" dirty="0"/>
          </a:p>
          <a:p>
            <a:pPr marL="338328" indent="-228600">
              <a:buFont typeface="+mj-lt"/>
              <a:buAutoNum type="arabicPeriod"/>
            </a:pPr>
            <a:r>
              <a:rPr lang="en-US" sz="1050" i="1" dirty="0"/>
              <a:t>http://www.robotshop.com/en/robomow-rs622-robot-lawn-mower.html</a:t>
            </a:r>
          </a:p>
          <a:p>
            <a:pPr marL="338328" indent="-228600">
              <a:buFont typeface="+mj-lt"/>
              <a:buAutoNum type="arabicPeriod"/>
            </a:pPr>
            <a:r>
              <a:rPr lang="en-US" sz="1050" i="1" dirty="0"/>
              <a:t>https://en.wikipedia.org/wiki/Robot#/media/File:Automation_of_foundry_with_robot.jpg</a:t>
            </a:r>
          </a:p>
          <a:p>
            <a:pPr marL="228600" indent="-228600">
              <a:buFont typeface="+mj-lt"/>
              <a:buAutoNum type="arabicPeriod"/>
            </a:pP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321924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BAE6-0C97-494B-B9C1-2FF97AD8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9" y="669444"/>
            <a:ext cx="8229600" cy="1066800"/>
          </a:xfrm>
        </p:spPr>
        <p:txBody>
          <a:bodyPr>
            <a:normAutofit/>
          </a:bodyPr>
          <a:lstStyle/>
          <a:p>
            <a:r>
              <a:rPr lang="en-AU" dirty="0"/>
              <a:t>Characterizing Visual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6578-ACDC-46BB-B7C8-40C489F7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6244"/>
            <a:ext cx="8229600" cy="2196372"/>
          </a:xfrm>
        </p:spPr>
        <p:txBody>
          <a:bodyPr>
            <a:normAutofit/>
          </a:bodyPr>
          <a:lstStyle/>
          <a:p>
            <a:r>
              <a:rPr lang="en-AU" dirty="0"/>
              <a:t>Performance Evaluation Using High-Fidelity Simulation</a:t>
            </a:r>
          </a:p>
          <a:p>
            <a:pPr lvl="1"/>
            <a:r>
              <a:rPr lang="en-AU" dirty="0"/>
              <a:t>Viewpoint- and Condition-Invariance</a:t>
            </a:r>
          </a:p>
          <a:p>
            <a:pPr lvl="2"/>
            <a:r>
              <a:rPr lang="en-AU" dirty="0"/>
              <a:t>Place Recognition using </a:t>
            </a:r>
            <a:r>
              <a:rPr lang="en-AU" dirty="0" err="1"/>
              <a:t>SeqSLAM</a:t>
            </a:r>
            <a:endParaRPr lang="en-AU" dirty="0"/>
          </a:p>
          <a:p>
            <a:pPr lvl="2"/>
            <a:r>
              <a:rPr lang="en-AU" dirty="0"/>
              <a:t>Visual Odometry using ORB-SLAM</a:t>
            </a:r>
          </a:p>
          <a:p>
            <a:pPr marL="109728" indent="0">
              <a:buNone/>
            </a:pP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2DCFF5-C952-487B-AE2F-10FF1BD2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30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66777-F26A-4DB8-8C1A-296AFC37A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07768"/>
            <a:ext cx="8411547" cy="954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87D1A-E6FD-4527-8830-F6D658EA17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437062"/>
            <a:ext cx="8411547" cy="994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14E2B4-1093-494F-9299-9F80FFE95210}"/>
              </a:ext>
            </a:extLst>
          </p:cNvPr>
          <p:cNvSpPr txBox="1"/>
          <p:nvPr/>
        </p:nvSpPr>
        <p:spPr>
          <a:xfrm>
            <a:off x="7573213" y="6436229"/>
            <a:ext cx="1570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(Skinner 2016)</a:t>
            </a:r>
          </a:p>
        </p:txBody>
      </p:sp>
    </p:spTree>
    <p:extLst>
      <p:ext uri="{BB962C8B-B14F-4D97-AF65-F5344CB8AC3E}">
        <p14:creationId xmlns:p14="http://schemas.microsoft.com/office/powerpoint/2010/main" val="1826002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41C949-CA56-49FB-BFC7-903C7A6AEB0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2A112-E9C2-4E77-904A-F426B61A817B}"/>
              </a:ext>
            </a:extLst>
          </p:cNvPr>
          <p:cNvSpPr txBox="1"/>
          <p:nvPr/>
        </p:nvSpPr>
        <p:spPr>
          <a:xfrm>
            <a:off x="7956376" y="6550223"/>
            <a:ext cx="1570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(Skinner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18BCD-75BF-4ACF-9703-E3F35242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545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7F8D7-7014-4217-BF16-363FBFCDC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9" y="1051027"/>
            <a:ext cx="2800775" cy="194755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75BA6-32F0-4117-9EA7-B22B71CB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32</a:t>
            </a:fld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8BB57-D79C-485F-BEAE-0EBF5874F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789040"/>
            <a:ext cx="2717582" cy="2038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534C1-A5A0-4EAA-AB31-4FDF64BDB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33" y="3789040"/>
            <a:ext cx="2717582" cy="2038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38E01-0B18-4BF2-AF6D-1A55A8DA0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6" y="3789041"/>
            <a:ext cx="2717582" cy="2038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CB5C68-07E5-4E6A-8083-34CB03276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51" y="980728"/>
            <a:ext cx="2717582" cy="2038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C0FAA-A19A-4E74-8214-6DC35F85F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33" y="977385"/>
            <a:ext cx="2984488" cy="20381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FF5FBE-9DB2-4210-92FC-902E0EFC73D4}"/>
              </a:ext>
            </a:extLst>
          </p:cNvPr>
          <p:cNvSpPr txBox="1"/>
          <p:nvPr/>
        </p:nvSpPr>
        <p:spPr>
          <a:xfrm>
            <a:off x="2397118" y="3218381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 err="1"/>
              <a:t>SeqSLAM</a:t>
            </a:r>
            <a:r>
              <a:rPr lang="en-AU" sz="2000" dirty="0"/>
              <a:t> – Place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232E9-A626-40D7-BB76-01BCF73E2CF8}"/>
              </a:ext>
            </a:extLst>
          </p:cNvPr>
          <p:cNvSpPr txBox="1"/>
          <p:nvPr/>
        </p:nvSpPr>
        <p:spPr>
          <a:xfrm>
            <a:off x="2330391" y="6047023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ORB-SLAM – Visual Odometry</a:t>
            </a:r>
          </a:p>
        </p:txBody>
      </p:sp>
    </p:spTree>
    <p:extLst>
      <p:ext uri="{BB962C8B-B14F-4D97-AF65-F5344CB8AC3E}">
        <p14:creationId xmlns:p14="http://schemas.microsoft.com/office/powerpoint/2010/main" val="1555631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E8EA01-D2AD-4211-A863-6B51A9A0F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2" b="15741"/>
          <a:stretch/>
        </p:blipFill>
        <p:spPr>
          <a:xfrm>
            <a:off x="1403648" y="2947820"/>
            <a:ext cx="6732748" cy="3910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C822C-CB3B-493A-9BBB-8ABE2BD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AU" dirty="0"/>
              <a:t>Adapting to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7F42-B5E0-4802-BE0B-71230FD0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1512168"/>
          </a:xfrm>
        </p:spPr>
        <p:txBody>
          <a:bodyPr>
            <a:normAutofit/>
          </a:bodyPr>
          <a:lstStyle/>
          <a:p>
            <a:r>
              <a:rPr lang="en-AU" dirty="0"/>
              <a:t>Semantic Segmentation of Environment</a:t>
            </a:r>
          </a:p>
          <a:p>
            <a:r>
              <a:rPr lang="en-AU" dirty="0"/>
              <a:t>Improving Place Recognition</a:t>
            </a:r>
          </a:p>
          <a:p>
            <a:pPr marL="109728" indent="0">
              <a:buNone/>
            </a:pP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2695A-121F-4F35-BB64-9CDBB920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0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7D9674-45B1-4065-A3ED-A52FF5B7F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68" y="4407343"/>
            <a:ext cx="7501768" cy="209475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8A53E-58BE-44B9-9223-803AEC46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34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C7EAD-5FE2-4E90-A16B-0BB20C249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5932682" cy="2953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F6B00-EC89-477B-A11C-CDF18E6C7CE7}"/>
              </a:ext>
            </a:extLst>
          </p:cNvPr>
          <p:cNvSpPr txBox="1"/>
          <p:nvPr/>
        </p:nvSpPr>
        <p:spPr>
          <a:xfrm>
            <a:off x="6594829" y="1268760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Semantic Labels for Segmented Environment 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8D9DB57A-214A-497B-B6F4-380B5BFD3D2E}"/>
              </a:ext>
            </a:extLst>
          </p:cNvPr>
          <p:cNvSpPr/>
          <p:nvPr/>
        </p:nvSpPr>
        <p:spPr>
          <a:xfrm rot="10800000">
            <a:off x="6732240" y="2192090"/>
            <a:ext cx="429421" cy="375877"/>
          </a:xfrm>
          <a:prstGeom prst="ben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3CDE7-79E8-4BE7-9156-341DE8717AA1}"/>
              </a:ext>
            </a:extLst>
          </p:cNvPr>
          <p:cNvSpPr txBox="1"/>
          <p:nvPr/>
        </p:nvSpPr>
        <p:spPr>
          <a:xfrm>
            <a:off x="7236296" y="2924944"/>
            <a:ext cx="1673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Extreme Variations in Appearance Within Environment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7ED44D1F-740C-48E6-B993-5A7E42E54BC2}"/>
              </a:ext>
            </a:extLst>
          </p:cNvPr>
          <p:cNvSpPr/>
          <p:nvPr/>
        </p:nvSpPr>
        <p:spPr>
          <a:xfrm rot="16200000">
            <a:off x="6759012" y="3708908"/>
            <a:ext cx="429421" cy="375877"/>
          </a:xfrm>
          <a:prstGeom prst="bentArrow">
            <a:avLst/>
          </a:prstGeom>
          <a:solidFill>
            <a:schemeClr val="accent6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61ABF-18F2-4755-BC69-0E4830B56FC3}"/>
              </a:ext>
            </a:extLst>
          </p:cNvPr>
          <p:cNvSpPr txBox="1"/>
          <p:nvPr/>
        </p:nvSpPr>
        <p:spPr>
          <a:xfrm>
            <a:off x="143508" y="4273213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C0F32-6BE6-4E9D-8687-F3CD4FB4D932}"/>
              </a:ext>
            </a:extLst>
          </p:cNvPr>
          <p:cNvSpPr txBox="1"/>
          <p:nvPr/>
        </p:nvSpPr>
        <p:spPr>
          <a:xfrm>
            <a:off x="71500" y="504193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Vanilla </a:t>
            </a:r>
            <a:r>
              <a:rPr lang="en-AU" dirty="0" err="1"/>
              <a:t>SeqSLAM</a:t>
            </a:r>
            <a:r>
              <a:rPr lang="en-AU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276E73-D716-4098-8AA1-1F043459D9C2}"/>
              </a:ext>
            </a:extLst>
          </p:cNvPr>
          <p:cNvSpPr txBox="1"/>
          <p:nvPr/>
        </p:nvSpPr>
        <p:spPr>
          <a:xfrm>
            <a:off x="71500" y="5855765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Proposed Approach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ADAC44-8B7E-45DB-BF2E-AE161FF0CA83}"/>
              </a:ext>
            </a:extLst>
          </p:cNvPr>
          <p:cNvSpPr/>
          <p:nvPr/>
        </p:nvSpPr>
        <p:spPr>
          <a:xfrm>
            <a:off x="1115616" y="4652248"/>
            <a:ext cx="288032" cy="14490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32AC2F-364D-4B0C-B7DE-A51A8A1B483D}"/>
              </a:ext>
            </a:extLst>
          </p:cNvPr>
          <p:cNvSpPr/>
          <p:nvPr/>
        </p:nvSpPr>
        <p:spPr>
          <a:xfrm>
            <a:off x="1115616" y="5341111"/>
            <a:ext cx="288032" cy="14490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AA63C5C-40E0-47FF-9C4B-97DA45EE4A2A}"/>
              </a:ext>
            </a:extLst>
          </p:cNvPr>
          <p:cNvSpPr/>
          <p:nvPr/>
        </p:nvSpPr>
        <p:spPr>
          <a:xfrm>
            <a:off x="1115616" y="6034027"/>
            <a:ext cx="288032" cy="14490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717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89D75-080C-46F6-A14D-018907F6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30" y="980728"/>
            <a:ext cx="8229600" cy="1872208"/>
          </a:xfrm>
        </p:spPr>
        <p:txBody>
          <a:bodyPr>
            <a:normAutofit/>
          </a:bodyPr>
          <a:lstStyle/>
          <a:p>
            <a:r>
              <a:rPr lang="en-AU" dirty="0"/>
              <a:t>Performance Changes</a:t>
            </a:r>
          </a:p>
          <a:p>
            <a:pPr lvl="1"/>
            <a:r>
              <a:rPr lang="en-AU" dirty="0"/>
              <a:t>More pronounced with extreme variations within environment</a:t>
            </a:r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69A36-FB12-41D7-97B8-B3A61F85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35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B1EF2-6EF6-4682-94E7-23B54744F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77" y="2348880"/>
            <a:ext cx="4704523" cy="35283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8D8EB2-4B8F-41A0-8DB1-D028C58789A4}"/>
              </a:ext>
            </a:extLst>
          </p:cNvPr>
          <p:cNvSpPr txBox="1">
            <a:spLocks/>
          </p:cNvSpPr>
          <p:nvPr/>
        </p:nvSpPr>
        <p:spPr>
          <a:xfrm>
            <a:off x="399930" y="2492896"/>
            <a:ext cx="4042792" cy="41764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Global Conditions</a:t>
            </a:r>
          </a:p>
          <a:p>
            <a:pPr lvl="2"/>
            <a:r>
              <a:rPr lang="en-AU" dirty="0"/>
              <a:t>If similar – Global minima generally works</a:t>
            </a:r>
          </a:p>
          <a:p>
            <a:pPr lvl="2"/>
            <a:r>
              <a:rPr lang="en-AU" dirty="0"/>
              <a:t>If different – Depends on Query Image</a:t>
            </a:r>
          </a:p>
          <a:p>
            <a:pPr lvl="1"/>
            <a:r>
              <a:rPr lang="en-AU" dirty="0"/>
              <a:t>Semantics later replaced by segmentation based on image matching score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9439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8B3A049-BB06-4CA3-B42A-18ADB7B6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12AD0-F90F-4211-9BD0-13C8EF0F3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96038"/>
            <a:ext cx="6192688" cy="3096344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B96AAB-8173-4F1F-A746-5D61FFD1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36</a:t>
            </a:fld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748A9-AD59-4C71-B457-6E72B2817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37199"/>
            <a:ext cx="6192688" cy="3096344"/>
          </a:xfrm>
          <a:prstGeom prst="rect">
            <a:avLst/>
          </a:prstGeom>
        </p:spPr>
      </p:pic>
      <p:pic>
        <p:nvPicPr>
          <p:cNvPr id="3" name="cta-2016-144p-skip10-mod">
            <a:hlinkClick r:id="" action="ppaction://media"/>
            <a:extLst>
              <a:ext uri="{FF2B5EF4-FFF2-40B4-BE49-F238E27FC236}">
                <a16:creationId xmlns:a16="http://schemas.microsoft.com/office/drawing/2014/main" id="{9989E28D-154F-47A5-92F8-FBF9CF6E00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72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29060" y="836712"/>
            <a:ext cx="2220956" cy="1249287"/>
          </a:xfrm>
          <a:prstGeom prst="rect">
            <a:avLst/>
          </a:prstGeom>
        </p:spPr>
      </p:pic>
      <p:pic>
        <p:nvPicPr>
          <p:cNvPr id="4" name="cta-2015-144p-skip10-mod">
            <a:hlinkClick r:id="" action="ppaction://media"/>
            <a:extLst>
              <a:ext uri="{FF2B5EF4-FFF2-40B4-BE49-F238E27FC236}">
                <a16:creationId xmlns:a16="http://schemas.microsoft.com/office/drawing/2014/main" id="{5B806683-9F44-4ABD-8453-14E2D143EC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247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29060" y="2276872"/>
            <a:ext cx="2220956" cy="1249287"/>
          </a:xfrm>
          <a:prstGeom prst="rect">
            <a:avLst/>
          </a:prstGeom>
        </p:spPr>
      </p:pic>
      <p:pic>
        <p:nvPicPr>
          <p:cNvPr id="6" name="round-1">
            <a:hlinkClick r:id="" action="ppaction://media"/>
            <a:extLst>
              <a:ext uri="{FF2B5EF4-FFF2-40B4-BE49-F238E27FC236}">
                <a16:creationId xmlns:a16="http://schemas.microsoft.com/office/drawing/2014/main" id="{0A5D1E0B-557D-4550-9488-250678CEFC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4">
                  <p14:trim st="2919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29060" y="3790973"/>
            <a:ext cx="2231301" cy="1255107"/>
          </a:xfrm>
          <a:prstGeom prst="rect">
            <a:avLst/>
          </a:prstGeom>
        </p:spPr>
      </p:pic>
      <p:pic>
        <p:nvPicPr>
          <p:cNvPr id="12" name="round-3">
            <a:hlinkClick r:id="" action="ppaction://media"/>
            <a:extLst>
              <a:ext uri="{FF2B5EF4-FFF2-40B4-BE49-F238E27FC236}">
                <a16:creationId xmlns:a16="http://schemas.microsoft.com/office/drawing/2014/main" id="{145D4F46-DD59-4A9F-B127-BD8450237F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5">
                  <p14:trim st="3116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29060" y="5231133"/>
            <a:ext cx="2231301" cy="12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22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21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604F4-96AB-414A-8C37-AF668B38A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6" y="3539456"/>
            <a:ext cx="3998621" cy="2665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7F2DB-3840-46F7-8017-5192E8E18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57" y="3539456"/>
            <a:ext cx="3998621" cy="2665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0595F-1373-4366-9AF4-B15BA8CD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87" y="632895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AU" dirty="0"/>
              <a:t>Ego-motion for Unfavourable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B2EE-4A6D-4401-9FD2-96B9E6F2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2016224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Speed Estimation</a:t>
            </a:r>
          </a:p>
          <a:p>
            <a:pPr lvl="1"/>
            <a:r>
              <a:rPr lang="en-AU" dirty="0"/>
              <a:t>Low Light and Rapid Motion</a:t>
            </a:r>
          </a:p>
          <a:p>
            <a:pPr lvl="1"/>
            <a:r>
              <a:rPr lang="en-AU" dirty="0"/>
              <a:t>Approximate Linear Relationship between Appearance and Geometry </a:t>
            </a:r>
            <a:r>
              <a:rPr lang="en-AU" sz="1900" dirty="0"/>
              <a:t>(Lukas and </a:t>
            </a:r>
            <a:r>
              <a:rPr lang="en-AU" sz="1900" dirty="0" err="1"/>
              <a:t>Kanade</a:t>
            </a:r>
            <a:r>
              <a:rPr lang="en-AU" sz="1900" dirty="0"/>
              <a:t> 1981)</a:t>
            </a:r>
            <a:endParaRPr lang="en-AU" dirty="0"/>
          </a:p>
          <a:p>
            <a:pPr lvl="1"/>
            <a:r>
              <a:rPr lang="en-AU" dirty="0"/>
              <a:t>Image Matching Score vs Frame Separation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37679-62A5-44A8-B488-0E06E0B8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37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EED82-EF7F-44C2-92B3-4CBF8E4E4D71}"/>
              </a:ext>
            </a:extLst>
          </p:cNvPr>
          <p:cNvSpPr txBox="1"/>
          <p:nvPr/>
        </p:nvSpPr>
        <p:spPr>
          <a:xfrm>
            <a:off x="608367" y="623786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Campus Indoor-Outdoor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7F89E-6D64-4029-BFAD-6EC57C3B10FB}"/>
              </a:ext>
            </a:extLst>
          </p:cNvPr>
          <p:cNvSpPr txBox="1"/>
          <p:nvPr/>
        </p:nvSpPr>
        <p:spPr>
          <a:xfrm>
            <a:off x="5259182" y="6237862"/>
            <a:ext cx="323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Home Indoor-Outdoor Dataset</a:t>
            </a:r>
          </a:p>
        </p:txBody>
      </p:sp>
    </p:spTree>
    <p:extLst>
      <p:ext uri="{BB962C8B-B14F-4D97-AF65-F5344CB8AC3E}">
        <p14:creationId xmlns:p14="http://schemas.microsoft.com/office/powerpoint/2010/main" val="2359829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F2420A-8DCB-4CB1-BC5A-C202D4129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14" y="703834"/>
            <a:ext cx="4481736" cy="4481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E8D52F-49A2-489F-9222-78C33BB15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03834"/>
            <a:ext cx="4481736" cy="4481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EA3793-EA6C-440F-9DC5-1D0A77275A18}"/>
              </a:ext>
            </a:extLst>
          </p:cNvPr>
          <p:cNvSpPr txBox="1"/>
          <p:nvPr/>
        </p:nvSpPr>
        <p:spPr>
          <a:xfrm>
            <a:off x="1592288" y="524502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4"/>
                </a:solidFill>
              </a:rPr>
              <a:t>Night Traverse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C47B6-82E3-4FFE-A979-70AB7387693A}"/>
              </a:ext>
            </a:extLst>
          </p:cNvPr>
          <p:cNvSpPr txBox="1"/>
          <p:nvPr/>
        </p:nvSpPr>
        <p:spPr>
          <a:xfrm>
            <a:off x="5985790" y="524502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4"/>
                </a:solidFill>
              </a:rPr>
              <a:t>Day Traverse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FE018-3587-4E9C-A297-C16BAD8DF3E8}"/>
              </a:ext>
            </a:extLst>
          </p:cNvPr>
          <p:cNvSpPr txBox="1"/>
          <p:nvPr/>
        </p:nvSpPr>
        <p:spPr>
          <a:xfrm>
            <a:off x="772816" y="580526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2"/>
                </a:solidFill>
              </a:rPr>
              <a:t>Kelvin Grove On-Foot Dataset featuring Low Light Environment and Rapid Motion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50887-70A9-4716-BA2E-E74ACD06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71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E48B-C16D-418D-ACF1-34165804D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809832"/>
          </a:xfrm>
        </p:spPr>
        <p:txBody>
          <a:bodyPr>
            <a:normAutofit lnSpcReduction="10000"/>
          </a:bodyPr>
          <a:lstStyle/>
          <a:p>
            <a:r>
              <a:rPr lang="en-AU" dirty="0"/>
              <a:t>Image Matching Using</a:t>
            </a:r>
          </a:p>
          <a:p>
            <a:pPr lvl="1"/>
            <a:r>
              <a:rPr lang="en-AU" dirty="0"/>
              <a:t>Patch-Normalized Images with SAD Score</a:t>
            </a:r>
          </a:p>
          <a:p>
            <a:pPr lvl="1"/>
            <a:r>
              <a:rPr lang="en-AU" dirty="0"/>
              <a:t>Bit-Plane Descriptor with SSD Score</a:t>
            </a:r>
          </a:p>
          <a:p>
            <a:r>
              <a:rPr lang="en-AU" dirty="0"/>
              <a:t>Polynomial fitting - SAD score and Frame Separation</a:t>
            </a:r>
          </a:p>
          <a:p>
            <a:r>
              <a:rPr lang="en-AU" dirty="0"/>
              <a:t>Challenges</a:t>
            </a:r>
          </a:p>
          <a:p>
            <a:pPr lvl="1"/>
            <a:r>
              <a:rPr lang="en-AU" dirty="0"/>
              <a:t>Depends on Environment</a:t>
            </a:r>
          </a:p>
          <a:p>
            <a:pPr lvl="1"/>
            <a:r>
              <a:rPr lang="en-AU" dirty="0"/>
              <a:t>Is 1-D</a:t>
            </a:r>
          </a:p>
          <a:p>
            <a:r>
              <a:rPr lang="en-AU" dirty="0"/>
              <a:t>State-of-the-art VO failure reasons</a:t>
            </a:r>
          </a:p>
          <a:p>
            <a:pPr lvl="1"/>
            <a:r>
              <a:rPr lang="en-AU" dirty="0"/>
              <a:t>Less features in low-light for ORB-SLAM</a:t>
            </a:r>
          </a:p>
          <a:p>
            <a:pPr lvl="1"/>
            <a:r>
              <a:rPr lang="en-AU" dirty="0"/>
              <a:t>Mainly rapid motion for LSD-SLAM</a:t>
            </a:r>
          </a:p>
          <a:p>
            <a:r>
              <a:rPr lang="en-AU" dirty="0"/>
              <a:t>Possible Uses</a:t>
            </a:r>
          </a:p>
          <a:p>
            <a:pPr lvl="1"/>
            <a:r>
              <a:rPr lang="en-AU" dirty="0"/>
              <a:t>Hybrid approach with state-of-the-art</a:t>
            </a:r>
          </a:p>
          <a:p>
            <a:pPr lvl="1"/>
            <a:r>
              <a:rPr lang="en-AU" dirty="0"/>
              <a:t>Adapting parameters with change in speed</a:t>
            </a:r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F1C3E-B1F0-4A85-91FF-1FEA16B0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831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066800"/>
          </a:xfrm>
        </p:spPr>
        <p:txBody>
          <a:bodyPr/>
          <a:lstStyle/>
          <a:p>
            <a:r>
              <a:rPr lang="en-AU" dirty="0"/>
              <a:t>SLAM: Is it solved?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3512"/>
            <a:ext cx="8229600" cy="4325112"/>
          </a:xfrm>
        </p:spPr>
        <p:txBody>
          <a:bodyPr/>
          <a:lstStyle/>
          <a:p>
            <a:r>
              <a:rPr lang="en-AU" dirty="0"/>
              <a:t>Simultaneous Localization and Mapping</a:t>
            </a:r>
          </a:p>
          <a:p>
            <a:r>
              <a:rPr lang="en-AU" dirty="0"/>
              <a:t>Solved </a:t>
            </a:r>
            <a:r>
              <a:rPr lang="en-AU" sz="2000" dirty="0"/>
              <a:t>(Thrun and </a:t>
            </a:r>
            <a:r>
              <a:rPr lang="en-AU" sz="2000" dirty="0" err="1"/>
              <a:t>Niera</a:t>
            </a:r>
            <a:r>
              <a:rPr lang="en-AU" sz="2000" dirty="0"/>
              <a:t> [5]):</a:t>
            </a:r>
          </a:p>
          <a:p>
            <a:pPr lvl="1"/>
            <a:r>
              <a:rPr lang="en-AU" dirty="0"/>
              <a:t>For Static Environments</a:t>
            </a:r>
          </a:p>
          <a:p>
            <a:pPr lvl="1"/>
            <a:r>
              <a:rPr lang="en-AU" dirty="0"/>
              <a:t>Using Laser Rangefinder</a:t>
            </a:r>
          </a:p>
          <a:p>
            <a:r>
              <a:rPr lang="en-AU" dirty="0"/>
              <a:t>Unsolved:</a:t>
            </a:r>
          </a:p>
          <a:p>
            <a:pPr lvl="1"/>
            <a:r>
              <a:rPr lang="en-AU" dirty="0"/>
              <a:t>Vision Only</a:t>
            </a:r>
          </a:p>
          <a:p>
            <a:pPr lvl="1"/>
            <a:r>
              <a:rPr lang="en-AU" dirty="0"/>
              <a:t>Extreme Appearance Change</a:t>
            </a:r>
          </a:p>
          <a:p>
            <a:pPr lvl="1"/>
            <a:r>
              <a:rPr lang="en-AU" dirty="0"/>
              <a:t>Dynamic Objects</a:t>
            </a:r>
          </a:p>
          <a:p>
            <a:pPr lvl="1"/>
            <a:r>
              <a:rPr lang="en-AU" dirty="0"/>
              <a:t>Semantic Understanding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6948F-61A1-4FFF-904B-2CA9D02F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</a:t>
            </a:fld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B5C44-A3CD-4154-9C65-054EB9F6058B}"/>
              </a:ext>
            </a:extLst>
          </p:cNvPr>
          <p:cNvSpPr txBox="1"/>
          <p:nvPr/>
        </p:nvSpPr>
        <p:spPr>
          <a:xfrm>
            <a:off x="179512" y="6309320"/>
            <a:ext cx="85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[5] </a:t>
            </a:r>
            <a:r>
              <a:rPr lang="en-AU" dirty="0" err="1"/>
              <a:t>Frese</a:t>
            </a:r>
            <a:r>
              <a:rPr lang="en-AU" dirty="0"/>
              <a:t>, U., 2010. Interview: Is slam solved?. </a:t>
            </a:r>
            <a:r>
              <a:rPr lang="en-AU" i="1" dirty="0"/>
              <a:t>KI-</a:t>
            </a:r>
            <a:r>
              <a:rPr lang="en-AU" i="1" dirty="0" err="1"/>
              <a:t>Künstliche</a:t>
            </a:r>
            <a:r>
              <a:rPr lang="en-AU" i="1" dirty="0"/>
              <a:t> </a:t>
            </a:r>
            <a:r>
              <a:rPr lang="en-AU" i="1" dirty="0" err="1"/>
              <a:t>Intelligenz</a:t>
            </a:r>
            <a:r>
              <a:rPr lang="en-AU" dirty="0"/>
              <a:t>, </a:t>
            </a:r>
            <a:r>
              <a:rPr lang="en-AU" i="1" dirty="0"/>
              <a:t>24</a:t>
            </a:r>
            <a:r>
              <a:rPr lang="en-AU" dirty="0"/>
              <a:t>(3), pp.255-257.</a:t>
            </a:r>
          </a:p>
        </p:txBody>
      </p:sp>
    </p:spTree>
    <p:extLst>
      <p:ext uri="{BB962C8B-B14F-4D97-AF65-F5344CB8AC3E}">
        <p14:creationId xmlns:p14="http://schemas.microsoft.com/office/powerpoint/2010/main" val="2241451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7173-7701-43AE-8DF6-93303BC8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12" y="951619"/>
            <a:ext cx="8229600" cy="4325112"/>
          </a:xfrm>
        </p:spPr>
        <p:txBody>
          <a:bodyPr>
            <a:normAutofit/>
          </a:bodyPr>
          <a:lstStyle/>
          <a:p>
            <a:r>
              <a:rPr lang="en-AU" dirty="0"/>
              <a:t>Improving Place Recognition</a:t>
            </a:r>
          </a:p>
          <a:p>
            <a:pPr lvl="1"/>
            <a:r>
              <a:rPr lang="en-AU" dirty="0"/>
              <a:t>Speed-Normalized Data Sampling </a:t>
            </a:r>
          </a:p>
          <a:p>
            <a:pPr lvl="1"/>
            <a:r>
              <a:rPr lang="en-AU" dirty="0"/>
              <a:t>Ground Truth Trajectory Comparison</a:t>
            </a:r>
          </a:p>
          <a:p>
            <a:pPr marL="411480" lvl="1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F7E91-AD51-4A35-A5BA-35F4BC7D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40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15CB4-D3F3-4C93-8294-AB09908F9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 t="1414" r="5831"/>
          <a:stretch/>
        </p:blipFill>
        <p:spPr>
          <a:xfrm>
            <a:off x="3259826" y="2862935"/>
            <a:ext cx="2736305" cy="30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C76EE-90BB-4837-AE6C-74D0E44E4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1" b="14430"/>
          <a:stretch/>
        </p:blipFill>
        <p:spPr>
          <a:xfrm>
            <a:off x="5994305" y="1542263"/>
            <a:ext cx="3113584" cy="2088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EFF02-D0B2-42C4-8D2D-1E530A0872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9" b="14034"/>
          <a:stretch/>
        </p:blipFill>
        <p:spPr>
          <a:xfrm>
            <a:off x="5994305" y="3774511"/>
            <a:ext cx="3113584" cy="2088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C2724-D8B3-47D6-9732-DD9780E8F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/>
          <a:stretch/>
        </p:blipFill>
        <p:spPr>
          <a:xfrm>
            <a:off x="146242" y="2862935"/>
            <a:ext cx="3113584" cy="3069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E29BE-875A-45C7-A4E8-D6BB283CBEB0}"/>
              </a:ext>
            </a:extLst>
          </p:cNvPr>
          <p:cNvSpPr txBox="1"/>
          <p:nvPr/>
        </p:nvSpPr>
        <p:spPr>
          <a:xfrm>
            <a:off x="1823932" y="602128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4"/>
                </a:solidFill>
              </a:rPr>
              <a:t>Vehicle Moving in Heavy Traffic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6702B7-46A8-420C-9ADB-3CA744230201}"/>
              </a:ext>
            </a:extLst>
          </p:cNvPr>
          <p:cNvSpPr txBox="1"/>
          <p:nvPr/>
        </p:nvSpPr>
        <p:spPr>
          <a:xfrm>
            <a:off x="6290957" y="602128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4"/>
                </a:solidFill>
              </a:rPr>
              <a:t>Varying Pedestrian Motion on Footpath</a:t>
            </a:r>
          </a:p>
        </p:txBody>
      </p:sp>
    </p:spTree>
    <p:extLst>
      <p:ext uri="{BB962C8B-B14F-4D97-AF65-F5344CB8AC3E}">
        <p14:creationId xmlns:p14="http://schemas.microsoft.com/office/powerpoint/2010/main" val="952362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137BB9-B421-4C6C-8870-5FA10B733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49" y="683568"/>
            <a:ext cx="3825552" cy="3825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F3F98-2EB5-4B71-93B7-E79F9013C6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1" y="692696"/>
            <a:ext cx="3816424" cy="3816424"/>
          </a:xfrm>
          <a:prstGeom prst="rect">
            <a:avLst/>
          </a:prstGeom>
        </p:spPr>
      </p:pic>
      <p:pic>
        <p:nvPicPr>
          <p:cNvPr id="2" name="day">
            <a:hlinkClick r:id="" action="ppaction://media"/>
            <a:extLst>
              <a:ext uri="{FF2B5EF4-FFF2-40B4-BE49-F238E27FC236}">
                <a16:creationId xmlns:a16="http://schemas.microsoft.com/office/drawing/2014/main" id="{3EFAF9CD-33DC-4D6D-868A-AA998A73E4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733" y="5663453"/>
            <a:ext cx="2356723" cy="981968"/>
          </a:xfrm>
          <a:prstGeom prst="rect">
            <a:avLst/>
          </a:prstGeom>
        </p:spPr>
      </p:pic>
      <p:pic>
        <p:nvPicPr>
          <p:cNvPr id="3" name="night">
            <a:hlinkClick r:id="" action="ppaction://media"/>
            <a:extLst>
              <a:ext uri="{FF2B5EF4-FFF2-40B4-BE49-F238E27FC236}">
                <a16:creationId xmlns:a16="http://schemas.microsoft.com/office/drawing/2014/main" id="{0DC78946-F86D-4A42-ACCB-5E3136646F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18013" y="5663453"/>
            <a:ext cx="2356723" cy="981968"/>
          </a:xfrm>
          <a:prstGeom prst="rect">
            <a:avLst/>
          </a:prstGeom>
        </p:spPr>
      </p:pic>
      <p:pic>
        <p:nvPicPr>
          <p:cNvPr id="11" name="day">
            <a:hlinkClick r:id="" action="ppaction://media"/>
            <a:extLst>
              <a:ext uri="{FF2B5EF4-FFF2-40B4-BE49-F238E27FC236}">
                <a16:creationId xmlns:a16="http://schemas.microsoft.com/office/drawing/2014/main" id="{C518AF92-5D0A-4485-A74A-9831D25A3A62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6">
                  <p14:trim st="420758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38293" y="5536453"/>
            <a:ext cx="1853952" cy="1235968"/>
          </a:xfrm>
          <a:prstGeom prst="rect">
            <a:avLst/>
          </a:prstGeom>
        </p:spPr>
      </p:pic>
      <p:pic>
        <p:nvPicPr>
          <p:cNvPr id="12" name="night-2">
            <a:hlinkClick r:id="" action="ppaction://media"/>
            <a:extLst>
              <a:ext uri="{FF2B5EF4-FFF2-40B4-BE49-F238E27FC236}">
                <a16:creationId xmlns:a16="http://schemas.microsoft.com/office/drawing/2014/main" id="{C12A392D-63CC-47A3-A59C-B7419C4F32C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55802" y="5536453"/>
            <a:ext cx="1853952" cy="1235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D26EB9-9E03-458D-9EA5-8465DC4C1AC2}"/>
              </a:ext>
            </a:extLst>
          </p:cNvPr>
          <p:cNvSpPr txBox="1"/>
          <p:nvPr/>
        </p:nvSpPr>
        <p:spPr>
          <a:xfrm>
            <a:off x="1185095" y="4763121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4"/>
                </a:solidFill>
              </a:rPr>
              <a:t>Vehicle Moving in Heavy Traffic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10C106-D38B-49B5-927B-350F32FBF5D9}"/>
              </a:ext>
            </a:extLst>
          </p:cNvPr>
          <p:cNvSpPr txBox="1"/>
          <p:nvPr/>
        </p:nvSpPr>
        <p:spPr>
          <a:xfrm>
            <a:off x="5652120" y="4763121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4"/>
                </a:solidFill>
              </a:rPr>
              <a:t>Varying Pedestrian Motion on Footpath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97EE9-AED6-4C38-BDE5-C4946A9D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831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5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06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61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B0CB-3A40-4E12-9534-34407C4C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692696"/>
            <a:ext cx="8229600" cy="1066800"/>
          </a:xfrm>
        </p:spPr>
        <p:txBody>
          <a:bodyPr/>
          <a:lstStyle/>
          <a:p>
            <a:r>
              <a:rPr lang="en-AU" dirty="0"/>
              <a:t>Publications To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EB00-8D64-4B5E-AD97-925883C2C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9496"/>
            <a:ext cx="8229600" cy="4815040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Skinner, J., </a:t>
            </a:r>
            <a:r>
              <a:rPr lang="en-AU" sz="2600" dirty="0">
                <a:solidFill>
                  <a:schemeClr val="accent2"/>
                </a:solidFill>
              </a:rPr>
              <a:t>Garg, S., </a:t>
            </a:r>
            <a:r>
              <a:rPr lang="en-AU" dirty="0" err="1"/>
              <a:t>Sünderhauf</a:t>
            </a:r>
            <a:r>
              <a:rPr lang="en-AU" dirty="0"/>
              <a:t>, N., </a:t>
            </a:r>
            <a:r>
              <a:rPr lang="en-AU" dirty="0" err="1"/>
              <a:t>Corke</a:t>
            </a:r>
            <a:r>
              <a:rPr lang="en-AU" dirty="0"/>
              <a:t>, P., </a:t>
            </a:r>
            <a:r>
              <a:rPr lang="en-AU" dirty="0" err="1"/>
              <a:t>Upcroft</a:t>
            </a:r>
            <a:r>
              <a:rPr lang="en-AU" dirty="0"/>
              <a:t>, B. and Milford, M., 2016, October. High-fidelity simulation for evaluating robotic vision performance. In </a:t>
            </a:r>
            <a:r>
              <a:rPr lang="en-AU" i="1" dirty="0"/>
              <a:t>Intelligent Robots and Systems (IROS), 2016 IEEE/RSJ International Conference on</a:t>
            </a:r>
            <a:r>
              <a:rPr lang="en-AU" dirty="0"/>
              <a:t> (pp. 2737-2744). IEEE.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  <a:p>
            <a:r>
              <a:rPr lang="en-US" dirty="0"/>
              <a:t>Improving Condition- and Environment-Invariant Place Recognition with Semantic Place Categorization</a:t>
            </a:r>
          </a:p>
          <a:p>
            <a:pPr lvl="1"/>
            <a:r>
              <a:rPr lang="en-US" dirty="0"/>
              <a:t>Under Review - IROS 2017 </a:t>
            </a:r>
            <a:br>
              <a:rPr lang="en-US" dirty="0"/>
            </a:br>
            <a:endParaRPr lang="en-US" dirty="0"/>
          </a:p>
          <a:p>
            <a:pPr marL="411480" lvl="1" indent="0">
              <a:buNone/>
            </a:pPr>
            <a:br>
              <a:rPr lang="en-US" dirty="0"/>
            </a:br>
            <a:endParaRPr lang="en-AU" dirty="0"/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9F85F-8AC1-41CF-A3AE-6566A5D8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7055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EB51-96BC-454E-95DD-6E030A1F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Target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3D83-79C1-49D2-AB6A-E85643115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Adapting to Variations within Environment </a:t>
            </a:r>
          </a:p>
          <a:p>
            <a:pPr lvl="1"/>
            <a:r>
              <a:rPr lang="en-AU" dirty="0"/>
              <a:t>IROS’17</a:t>
            </a:r>
          </a:p>
          <a:p>
            <a:r>
              <a:rPr lang="en-AU" dirty="0"/>
              <a:t>Ego-motion Estimation for Low-Light and Rapid Camera Motion</a:t>
            </a:r>
          </a:p>
          <a:p>
            <a:pPr lvl="1"/>
            <a:r>
              <a:rPr lang="en-AU" dirty="0"/>
              <a:t>ICRA’18</a:t>
            </a:r>
          </a:p>
          <a:p>
            <a:r>
              <a:rPr lang="en-AU" dirty="0"/>
              <a:t>Holistic Semantic Representation</a:t>
            </a:r>
          </a:p>
          <a:p>
            <a:pPr lvl="1"/>
            <a:r>
              <a:rPr lang="en-AU" dirty="0"/>
              <a:t>IROS’18</a:t>
            </a:r>
          </a:p>
          <a:p>
            <a:r>
              <a:rPr lang="en-AU" dirty="0"/>
              <a:t>Semantics </a:t>
            </a:r>
            <a:r>
              <a:rPr lang="en-AU" i="1" dirty="0"/>
              <a:t>Within</a:t>
            </a:r>
            <a:r>
              <a:rPr lang="en-AU" dirty="0"/>
              <a:t> and </a:t>
            </a:r>
            <a:r>
              <a:rPr lang="en-AU" i="1" dirty="0"/>
              <a:t>Across </a:t>
            </a:r>
            <a:r>
              <a:rPr lang="en-AU" dirty="0"/>
              <a:t>Places</a:t>
            </a:r>
          </a:p>
          <a:p>
            <a:pPr lvl="1"/>
            <a:r>
              <a:rPr lang="en-AU" i="1" dirty="0"/>
              <a:t>ICRA’19</a:t>
            </a:r>
          </a:p>
          <a:p>
            <a:r>
              <a:rPr lang="en-AU" dirty="0"/>
              <a:t>Condition-Invariant Relative 3-D Pose Estimation for Condition- and Viewpoint-Invariant Visual SLAM</a:t>
            </a:r>
          </a:p>
          <a:p>
            <a:pPr lvl="1"/>
            <a:r>
              <a:rPr lang="en-AU" dirty="0"/>
              <a:t>IROS’19</a:t>
            </a:r>
          </a:p>
          <a:p>
            <a:r>
              <a:rPr lang="en-AU" dirty="0"/>
              <a:t>6-DoF Semantics-Aware Visual SLAM</a:t>
            </a:r>
          </a:p>
          <a:p>
            <a:pPr lvl="1"/>
            <a:r>
              <a:rPr lang="en-AU" dirty="0"/>
              <a:t>IJRR/TRO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51CB6-E3A6-442B-B234-A27EDE1D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4881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9B70E9E-6833-4FD5-B271-1E4643FDA4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885509"/>
              </p:ext>
            </p:extLst>
          </p:nvPr>
        </p:nvGraphicFramePr>
        <p:xfrm>
          <a:off x="457200" y="1052736"/>
          <a:ext cx="12626451" cy="8920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Acrobat Document" r:id="rId3" imgW="10680120" imgH="7556400" progId="AcroExch.Document.11">
                  <p:embed/>
                </p:oleObj>
              </mc:Choice>
              <mc:Fallback>
                <p:oleObj name="Acrobat Document" r:id="rId3" imgW="10680120" imgH="75564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052736"/>
                        <a:ext cx="12626451" cy="8920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69EC44C-BE08-452D-8824-96A8DA57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AU" dirty="0"/>
              <a:t>PhD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3B97-B0D9-49F2-8C9D-71E2A041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4960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A27A-D39E-4D36-9AC9-B4EE0D19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FE38-3399-47E0-BD0D-2145309F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AU" dirty="0"/>
              <a:t>Engel, Jakob, Thomas </a:t>
            </a:r>
            <a:r>
              <a:rPr lang="en-AU" dirty="0" err="1"/>
              <a:t>Schöps</a:t>
            </a:r>
            <a:r>
              <a:rPr lang="en-AU" dirty="0"/>
              <a:t>, and Daniel </a:t>
            </a:r>
            <a:r>
              <a:rPr lang="en-AU" dirty="0" err="1"/>
              <a:t>Cremers</a:t>
            </a:r>
            <a:r>
              <a:rPr lang="en-AU" dirty="0"/>
              <a:t>. "LSD-SLAM: Large-scale direct monocular SLAM." </a:t>
            </a:r>
            <a:r>
              <a:rPr lang="en-AU" i="1" dirty="0"/>
              <a:t>European Conference on Computer Vision</a:t>
            </a:r>
            <a:r>
              <a:rPr lang="en-AU" dirty="0"/>
              <a:t>. Springer International Publishing, 2014.</a:t>
            </a:r>
          </a:p>
          <a:p>
            <a:r>
              <a:rPr lang="en-US" dirty="0" err="1"/>
              <a:t>Sünderhauf</a:t>
            </a:r>
            <a:r>
              <a:rPr lang="en-US" dirty="0"/>
              <a:t>, N., </a:t>
            </a:r>
            <a:r>
              <a:rPr lang="en-US" dirty="0" err="1"/>
              <a:t>Neubert</a:t>
            </a:r>
            <a:r>
              <a:rPr lang="en-US" dirty="0"/>
              <a:t>, P. and </a:t>
            </a:r>
            <a:r>
              <a:rPr lang="en-US" dirty="0" err="1"/>
              <a:t>Protzel</a:t>
            </a:r>
            <a:r>
              <a:rPr lang="en-US" dirty="0"/>
              <a:t>, P., 2013, May. Are we there yet? Challenging </a:t>
            </a:r>
            <a:r>
              <a:rPr lang="en-US" dirty="0" err="1"/>
              <a:t>SeqSLAM</a:t>
            </a:r>
            <a:r>
              <a:rPr lang="en-US" dirty="0"/>
              <a:t> on a 3000 km journey across all four seasons. In </a:t>
            </a:r>
            <a:r>
              <a:rPr lang="en-US" i="1" dirty="0"/>
              <a:t>Proc. of Workshop on Long-Term Autonomy, IEEE International Conference on Robotics and Automation (ICRA)</a:t>
            </a:r>
            <a:r>
              <a:rPr lang="en-US" dirty="0"/>
              <a:t> (p. 2013).</a:t>
            </a:r>
          </a:p>
          <a:p>
            <a:r>
              <a:rPr lang="en-US" dirty="0" err="1"/>
              <a:t>Alismail</a:t>
            </a:r>
            <a:r>
              <a:rPr lang="en-US" dirty="0"/>
              <a:t>, H., </a:t>
            </a:r>
            <a:r>
              <a:rPr lang="en-US" dirty="0" err="1"/>
              <a:t>Kaess</a:t>
            </a:r>
            <a:r>
              <a:rPr lang="en-US" dirty="0"/>
              <a:t>, M., Browning, B. and Lucey, S., 2017. Direct Visual Odometry in Low Light Using Binary Descriptors. </a:t>
            </a:r>
            <a:r>
              <a:rPr lang="en-US" i="1" dirty="0"/>
              <a:t>IEEE Robotics and Automation Letters</a:t>
            </a:r>
            <a:r>
              <a:rPr lang="en-US" dirty="0"/>
              <a:t>, </a:t>
            </a:r>
            <a:r>
              <a:rPr lang="en-US" i="1" dirty="0"/>
              <a:t>2</a:t>
            </a:r>
            <a:r>
              <a:rPr lang="en-US" dirty="0"/>
              <a:t>(2), pp.444-451.</a:t>
            </a:r>
          </a:p>
          <a:p>
            <a:r>
              <a:rPr lang="en-AU" dirty="0"/>
              <a:t>Milford, M.J. and Wyeth, G.F., 2012, May. </a:t>
            </a:r>
            <a:r>
              <a:rPr lang="en-AU" dirty="0" err="1"/>
              <a:t>SeqSLAM</a:t>
            </a:r>
            <a:r>
              <a:rPr lang="en-AU" dirty="0"/>
              <a:t>: Visual route-based navigation for sunny summer days and stormy winter nights. In </a:t>
            </a:r>
            <a:r>
              <a:rPr lang="en-AU" i="1" dirty="0"/>
              <a:t>Robotics and Automation (ICRA), 2012 IEEE International Conference on</a:t>
            </a:r>
            <a:r>
              <a:rPr lang="en-AU" dirty="0"/>
              <a:t> (pp. 1643-1649). IEEE.</a:t>
            </a:r>
          </a:p>
          <a:p>
            <a:r>
              <a:rPr lang="en-US" dirty="0"/>
              <a:t>Cummins, M. and Newman, P., 2007, April. Probabilistic appearance based navigation and loop closing. In </a:t>
            </a:r>
            <a:r>
              <a:rPr lang="en-US" i="1" dirty="0"/>
              <a:t>Robotics and automation, 2007 IEEE international conference on</a:t>
            </a:r>
            <a:r>
              <a:rPr lang="en-US" dirty="0"/>
              <a:t> (pp. 2042-2048). IEEE.</a:t>
            </a:r>
          </a:p>
          <a:p>
            <a:r>
              <a:rPr lang="en-US" dirty="0" err="1"/>
              <a:t>Alismail</a:t>
            </a:r>
            <a:r>
              <a:rPr lang="en-US" dirty="0"/>
              <a:t>, H., Browning, B. and Lucey, S., 2016, October. Robust tracking in low light and sudden illumination changes. In </a:t>
            </a:r>
            <a:r>
              <a:rPr lang="en-US" i="1" dirty="0"/>
              <a:t>3D Vision (3DV), 2016 Fourth International Conference on</a:t>
            </a:r>
            <a:r>
              <a:rPr lang="en-US" dirty="0"/>
              <a:t> (pp. 389-398). IEEE.</a:t>
            </a:r>
          </a:p>
          <a:p>
            <a:r>
              <a:rPr lang="en-US" dirty="0"/>
              <a:t>Mur-</a:t>
            </a:r>
            <a:r>
              <a:rPr lang="en-US" dirty="0" err="1"/>
              <a:t>Artal</a:t>
            </a:r>
            <a:r>
              <a:rPr lang="en-US" dirty="0"/>
              <a:t>, R. and </a:t>
            </a:r>
            <a:r>
              <a:rPr lang="en-US" dirty="0" err="1"/>
              <a:t>Tardós</a:t>
            </a:r>
            <a:r>
              <a:rPr lang="en-US" dirty="0"/>
              <a:t>, J.D., 2015, July. Probabilistic Semi-Dense Mapping from Highly Accurate Feature-Based Monocular SLAM. In </a:t>
            </a:r>
            <a:r>
              <a:rPr lang="en-US" i="1" dirty="0"/>
              <a:t>Robotics: Science and Systems</a:t>
            </a:r>
            <a:r>
              <a:rPr lang="en-US" dirty="0"/>
              <a:t>.</a:t>
            </a:r>
          </a:p>
          <a:p>
            <a:r>
              <a:rPr lang="en-AU" dirty="0" err="1"/>
              <a:t>Sünderhauf</a:t>
            </a:r>
            <a:r>
              <a:rPr lang="en-AU" dirty="0"/>
              <a:t>, N., </a:t>
            </a:r>
            <a:r>
              <a:rPr lang="en-AU" dirty="0" err="1"/>
              <a:t>Dayoub</a:t>
            </a:r>
            <a:r>
              <a:rPr lang="en-AU" dirty="0"/>
              <a:t>, F., McMahon, S., Talbot, B., Schulz, R., </a:t>
            </a:r>
            <a:r>
              <a:rPr lang="en-AU" dirty="0" err="1"/>
              <a:t>Corke</a:t>
            </a:r>
            <a:r>
              <a:rPr lang="en-AU" dirty="0"/>
              <a:t>, P., Wyeth, G., </a:t>
            </a:r>
            <a:r>
              <a:rPr lang="en-AU" dirty="0" err="1"/>
              <a:t>Upcroft</a:t>
            </a:r>
            <a:r>
              <a:rPr lang="en-AU" dirty="0"/>
              <a:t>, B. and Milford, M., 2016, May. Place categorization and semantic mapping on a mobile robot. In </a:t>
            </a:r>
            <a:r>
              <a:rPr lang="en-AU" i="1" dirty="0"/>
              <a:t>Robotics and Automation (ICRA), 2016 IEEE International Conference on</a:t>
            </a:r>
            <a:r>
              <a:rPr lang="en-AU" dirty="0"/>
              <a:t> (pp. 5729-5736). IEEE.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D3481-AD9E-4E12-8F9C-A388CB3B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5581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32A4-2114-466F-AB65-1BBE7935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9D85C-7600-40DE-9B4F-0D4185BF4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Ren, S., He, K., </a:t>
            </a:r>
            <a:r>
              <a:rPr lang="en-US" dirty="0" err="1"/>
              <a:t>Girshick</a:t>
            </a:r>
            <a:r>
              <a:rPr lang="en-US" dirty="0"/>
              <a:t>, R. and Sun, J., 2015. Faster r-</a:t>
            </a:r>
            <a:r>
              <a:rPr lang="en-US" dirty="0" err="1"/>
              <a:t>cnn</a:t>
            </a:r>
            <a:r>
              <a:rPr lang="en-US" dirty="0"/>
              <a:t>: Towards real-time object detection with region proposal networks. In </a:t>
            </a:r>
            <a:r>
              <a:rPr lang="en-US" i="1" dirty="0"/>
              <a:t>Advances in neural information processing systems</a:t>
            </a:r>
            <a:r>
              <a:rPr lang="en-US" dirty="0"/>
              <a:t> (pp. 91-99).</a:t>
            </a:r>
          </a:p>
          <a:p>
            <a:r>
              <a:rPr lang="en-AU" dirty="0"/>
              <a:t>Zhou, B., </a:t>
            </a:r>
            <a:r>
              <a:rPr lang="en-AU" dirty="0" err="1"/>
              <a:t>Lapedriza</a:t>
            </a:r>
            <a:r>
              <a:rPr lang="en-AU" dirty="0"/>
              <a:t>, A., Xiao, J., Torralba, A. and Oliva, A., 2014. Learning deep features for scene recognition using places database. In </a:t>
            </a:r>
            <a:r>
              <a:rPr lang="en-AU" i="1" dirty="0"/>
              <a:t>Advances in neural information processing systems</a:t>
            </a:r>
            <a:r>
              <a:rPr lang="en-AU" dirty="0"/>
              <a:t> (pp. 487-495).</a:t>
            </a:r>
          </a:p>
          <a:p>
            <a:r>
              <a:rPr lang="en-US" dirty="0" err="1"/>
              <a:t>Laffont</a:t>
            </a:r>
            <a:r>
              <a:rPr lang="en-US" dirty="0"/>
              <a:t>, P.Y., Ren, Z., Tao, X., Qian, C. and Hays, J., 2014. Transient attributes for high-level understanding and editing of outdoor scenes. </a:t>
            </a:r>
            <a:r>
              <a:rPr lang="en-US" i="1" dirty="0"/>
              <a:t>ACM Transactions on Graphics (TOG)</a:t>
            </a:r>
            <a:r>
              <a:rPr lang="en-US" dirty="0"/>
              <a:t>, </a:t>
            </a:r>
            <a:r>
              <a:rPr lang="en-US" i="1" dirty="0"/>
              <a:t>33</a:t>
            </a:r>
            <a:r>
              <a:rPr lang="en-US" dirty="0"/>
              <a:t>(4), p.149.</a:t>
            </a:r>
          </a:p>
          <a:p>
            <a:r>
              <a:rPr lang="en-AU" dirty="0" err="1"/>
              <a:t>Dharmasiri</a:t>
            </a:r>
            <a:r>
              <a:rPr lang="en-AU" dirty="0"/>
              <a:t>, T., </a:t>
            </a:r>
            <a:r>
              <a:rPr lang="en-AU" dirty="0" err="1"/>
              <a:t>Lui</a:t>
            </a:r>
            <a:r>
              <a:rPr lang="en-AU" dirty="0"/>
              <a:t>, V. and Drummond, T., 2016, October. MO-SLAM: Multi object SLAM with run-time object discovery through duplicates. In </a:t>
            </a:r>
            <a:r>
              <a:rPr lang="en-AU" i="1" dirty="0"/>
              <a:t>Intelligent Robots and Systems (IROS), 2016 IEEE/RSJ International Conference on</a:t>
            </a:r>
            <a:r>
              <a:rPr lang="en-AU" dirty="0"/>
              <a:t> (pp. 1214-1221). IEEE.</a:t>
            </a:r>
          </a:p>
          <a:p>
            <a:r>
              <a:rPr lang="en-AU" dirty="0"/>
              <a:t>Jia, Y., </a:t>
            </a:r>
            <a:r>
              <a:rPr lang="en-AU" dirty="0" err="1"/>
              <a:t>Shelhamer</a:t>
            </a:r>
            <a:r>
              <a:rPr lang="en-AU" dirty="0"/>
              <a:t>, E., Donahue, J., </a:t>
            </a:r>
            <a:r>
              <a:rPr lang="en-AU" dirty="0" err="1"/>
              <a:t>Karayev</a:t>
            </a:r>
            <a:r>
              <a:rPr lang="en-AU" dirty="0"/>
              <a:t>, S., Long, J., </a:t>
            </a:r>
            <a:r>
              <a:rPr lang="en-AU" dirty="0" err="1"/>
              <a:t>Girshick</a:t>
            </a:r>
            <a:r>
              <a:rPr lang="en-AU" dirty="0"/>
              <a:t>, R., </a:t>
            </a:r>
            <a:r>
              <a:rPr lang="en-AU" dirty="0" err="1"/>
              <a:t>Guadarrama</a:t>
            </a:r>
            <a:r>
              <a:rPr lang="en-AU" dirty="0"/>
              <a:t>, S. and Darrell, T., 2014, November. Caffe: Convolutional architecture for fast feature embedding. In </a:t>
            </a:r>
            <a:r>
              <a:rPr lang="en-AU" i="1" dirty="0"/>
              <a:t>Proceedings of the 22nd ACM international conference on Multimedia</a:t>
            </a:r>
            <a:r>
              <a:rPr lang="en-AU" dirty="0"/>
              <a:t> (pp. 675-678). ACM.</a:t>
            </a:r>
          </a:p>
          <a:p>
            <a:r>
              <a:rPr lang="en-AU" dirty="0" err="1"/>
              <a:t>Sünderhauf</a:t>
            </a:r>
            <a:r>
              <a:rPr lang="en-AU" dirty="0"/>
              <a:t>, N., Pham, T.T., Latif, Y., Milford, M. and Reid, I., 2016. Meaningful Maps $-$ Object-Oriented Semantic Mapping. </a:t>
            </a:r>
            <a:r>
              <a:rPr lang="en-AU" i="1" dirty="0" err="1"/>
              <a:t>arXiv</a:t>
            </a:r>
            <a:r>
              <a:rPr lang="en-AU" i="1" dirty="0"/>
              <a:t> preprint arXiv:1609.07849</a:t>
            </a:r>
            <a:r>
              <a:rPr lang="en-AU" dirty="0"/>
              <a:t>.</a:t>
            </a:r>
          </a:p>
          <a:p>
            <a:r>
              <a:rPr lang="en-AU" dirty="0" err="1"/>
              <a:t>Alismail</a:t>
            </a:r>
            <a:r>
              <a:rPr lang="en-AU" dirty="0"/>
              <a:t>, H., Browning, B. and Lucey, S., 2016. Bit-planes: Dense subpixel alignment of binary descriptors. </a:t>
            </a:r>
            <a:r>
              <a:rPr lang="en-AU" i="1" dirty="0" err="1"/>
              <a:t>arXiv</a:t>
            </a:r>
            <a:r>
              <a:rPr lang="en-AU" i="1" dirty="0"/>
              <a:t> preprint arXiv:1602.00307</a:t>
            </a:r>
            <a:r>
              <a:rPr lang="en-AU" dirty="0"/>
              <a:t>.</a:t>
            </a:r>
          </a:p>
          <a:p>
            <a:r>
              <a:rPr lang="en-AU" dirty="0"/>
              <a:t>Skinner, J., </a:t>
            </a:r>
            <a:r>
              <a:rPr lang="en-AU" sz="2700" dirty="0"/>
              <a:t>Garg, S., </a:t>
            </a:r>
            <a:r>
              <a:rPr lang="en-AU" dirty="0" err="1"/>
              <a:t>Sünderhauf</a:t>
            </a:r>
            <a:r>
              <a:rPr lang="en-AU" dirty="0"/>
              <a:t>, N., </a:t>
            </a:r>
            <a:r>
              <a:rPr lang="en-AU" dirty="0" err="1"/>
              <a:t>Corke</a:t>
            </a:r>
            <a:r>
              <a:rPr lang="en-AU" dirty="0"/>
              <a:t>, P., </a:t>
            </a:r>
            <a:r>
              <a:rPr lang="en-AU" dirty="0" err="1"/>
              <a:t>Upcroft</a:t>
            </a:r>
            <a:r>
              <a:rPr lang="en-AU" dirty="0"/>
              <a:t>, B. and Milford, M., 2016, October. High-fidelity simulation for evaluating robotic vision performance. In </a:t>
            </a:r>
            <a:r>
              <a:rPr lang="en-AU" i="1" dirty="0"/>
              <a:t>Intelligent Robots and Systems (IROS), 2016 IEEE/RSJ International Conference on</a:t>
            </a:r>
            <a:r>
              <a:rPr lang="en-AU" dirty="0"/>
              <a:t> (pp. 2737-2744). IEEE.</a:t>
            </a:r>
          </a:p>
          <a:p>
            <a:r>
              <a:rPr lang="en-AU" dirty="0" err="1"/>
              <a:t>Mottaghi</a:t>
            </a:r>
            <a:r>
              <a:rPr lang="en-AU" dirty="0"/>
              <a:t>, R., Chen, X., Liu, X., Cho, N.G., Lee, S.W., Fidler, S., </a:t>
            </a:r>
            <a:r>
              <a:rPr lang="en-AU" dirty="0" err="1"/>
              <a:t>Urtasun</a:t>
            </a:r>
            <a:r>
              <a:rPr lang="en-AU" dirty="0"/>
              <a:t>, R. and Yuille, A., 2014. The role of context for object detection and semantic segmentation in the wild. In </a:t>
            </a:r>
            <a:r>
              <a:rPr lang="en-AU" i="1" dirty="0"/>
              <a:t>Proceedings of the IEEE Conference on Computer Vision and Pattern Recognition</a:t>
            </a:r>
            <a:r>
              <a:rPr lang="en-AU" dirty="0"/>
              <a:t> (pp. 891-898).</a:t>
            </a:r>
            <a:br>
              <a:rPr lang="en-AU" dirty="0"/>
            </a:b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FF263-AE82-4158-9F67-97A19F35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92492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8F84-57A4-4486-A898-27E8B023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Thank You!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EEF5DC-3F1B-42CA-9E26-018FBFE8F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3FD24-D807-4E22-966C-55CBE11D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9190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C813-838E-4D37-8BC6-D4E5ECB3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CC50-00BA-47C8-BD21-EF745778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Place Recognition</a:t>
            </a:r>
          </a:p>
          <a:p>
            <a:pPr lvl="1"/>
            <a:r>
              <a:rPr lang="en-AU" dirty="0"/>
              <a:t>Viewpoint- and Condition-Invariance</a:t>
            </a:r>
          </a:p>
          <a:p>
            <a:pPr lvl="1"/>
            <a:r>
              <a:rPr lang="en-AU" dirty="0"/>
              <a:t>With 3D Relative Pose Estimation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Visual Odometry</a:t>
            </a:r>
          </a:p>
          <a:p>
            <a:pPr lvl="1"/>
            <a:r>
              <a:rPr lang="en-AU" dirty="0"/>
              <a:t>Robustness to Environmental Conditions</a:t>
            </a:r>
          </a:p>
          <a:p>
            <a:pPr lvl="1"/>
            <a:r>
              <a:rPr lang="en-AU" dirty="0"/>
              <a:t>Hybrid Approach for Rapid Camera Motion</a:t>
            </a:r>
            <a:br>
              <a:rPr lang="en-AU" dirty="0"/>
            </a:br>
            <a:endParaRPr lang="en-AU" dirty="0"/>
          </a:p>
          <a:p>
            <a:r>
              <a:rPr lang="en-AU" dirty="0"/>
              <a:t>Representation Map</a:t>
            </a:r>
          </a:p>
          <a:p>
            <a:pPr lvl="1"/>
            <a:r>
              <a:rPr lang="en-AU" dirty="0"/>
              <a:t>Semantic Maps on top of Geometric Maps</a:t>
            </a:r>
            <a:br>
              <a:rPr lang="en-AU" dirty="0"/>
            </a:br>
            <a:endParaRPr lang="en-AU" dirty="0"/>
          </a:p>
          <a:p>
            <a:r>
              <a:rPr lang="en-AU" dirty="0"/>
              <a:t>Semantics in Visual SLAM</a:t>
            </a:r>
          </a:p>
          <a:p>
            <a:pPr lvl="1"/>
            <a:r>
              <a:rPr lang="en-AU" dirty="0"/>
              <a:t>An integrated system where both can benefit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67AD7-3A58-40E0-92D1-0EF55FCD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48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34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n9349995\Desktop\confirmation\images\SL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58" y="3239684"/>
            <a:ext cx="5763409" cy="36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735288"/>
            <a:ext cx="9144001" cy="611613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only Visual cues</a:t>
            </a:r>
          </a:p>
          <a:p>
            <a:pPr lvl="1"/>
            <a:r>
              <a:rPr lang="en-AU" dirty="0"/>
              <a:t>Monocular or Stereo Vision using Digital Cameras</a:t>
            </a:r>
          </a:p>
          <a:p>
            <a:r>
              <a:rPr lang="en-AU" dirty="0"/>
              <a:t>Components:</a:t>
            </a:r>
          </a:p>
          <a:p>
            <a:pPr lvl="1"/>
            <a:r>
              <a:rPr lang="en-AU" dirty="0"/>
              <a:t>Visual Odometry</a:t>
            </a:r>
          </a:p>
          <a:p>
            <a:pPr lvl="1"/>
            <a:r>
              <a:rPr lang="en-AU" dirty="0"/>
              <a:t>Visual Place Recognition</a:t>
            </a:r>
          </a:p>
          <a:p>
            <a:pPr lvl="1"/>
            <a:r>
              <a:rPr lang="en-AU" dirty="0"/>
              <a:t>Representation Map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4809-598C-42C9-964A-08481122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5</a:t>
            </a:fld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C4B12-4276-43BC-85FF-8AAC8C8C1EDB}"/>
              </a:ext>
            </a:extLst>
          </p:cNvPr>
          <p:cNvSpPr txBox="1"/>
          <p:nvPr/>
        </p:nvSpPr>
        <p:spPr>
          <a:xfrm>
            <a:off x="3382958" y="6534983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LSD-SLAM (Engel 2014)</a:t>
            </a:r>
          </a:p>
        </p:txBody>
      </p:sp>
    </p:spTree>
    <p:extLst>
      <p:ext uri="{BB962C8B-B14F-4D97-AF65-F5344CB8AC3E}">
        <p14:creationId xmlns:p14="http://schemas.microsoft.com/office/powerpoint/2010/main" val="396613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Place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Image Representation</a:t>
            </a:r>
          </a:p>
          <a:p>
            <a:pPr lvl="1"/>
            <a:r>
              <a:rPr lang="en-AU" dirty="0"/>
              <a:t>Local Features – SIFT, SURF, BRIEF, ORB etc.</a:t>
            </a:r>
          </a:p>
          <a:p>
            <a:pPr lvl="2"/>
            <a:r>
              <a:rPr lang="en-AU" dirty="0"/>
              <a:t>Bag of Words in FAB-MAP, ORB-SLAM etc.</a:t>
            </a:r>
          </a:p>
          <a:p>
            <a:pPr lvl="1"/>
            <a:r>
              <a:rPr lang="en-AU" dirty="0"/>
              <a:t>Global Representation – </a:t>
            </a:r>
            <a:r>
              <a:rPr lang="en-AU" dirty="0" err="1"/>
              <a:t>ConvNet</a:t>
            </a:r>
            <a:r>
              <a:rPr lang="en-AU" dirty="0"/>
              <a:t>, Bit-Planes, </a:t>
            </a:r>
            <a:r>
              <a:rPr lang="en-AU" dirty="0" err="1"/>
              <a:t>HoG</a:t>
            </a:r>
            <a:r>
              <a:rPr lang="en-AU" dirty="0"/>
              <a:t> etc.</a:t>
            </a:r>
          </a:p>
          <a:p>
            <a:pPr lvl="2"/>
            <a:r>
              <a:rPr lang="en-AU" dirty="0"/>
              <a:t>Direct Matching in LSD-SLAM, </a:t>
            </a:r>
            <a:r>
              <a:rPr lang="en-AU" dirty="0" err="1"/>
              <a:t>SeqSLAM</a:t>
            </a:r>
            <a:r>
              <a:rPr lang="en-AU" dirty="0"/>
              <a:t> etc. </a:t>
            </a:r>
          </a:p>
          <a:p>
            <a:r>
              <a:rPr lang="en-AU" dirty="0"/>
              <a:t>Challenges</a:t>
            </a:r>
          </a:p>
          <a:p>
            <a:pPr lvl="1"/>
            <a:r>
              <a:rPr lang="en-AU" dirty="0"/>
              <a:t>Perceptual Aliasing</a:t>
            </a:r>
          </a:p>
          <a:p>
            <a:pPr lvl="2"/>
            <a:r>
              <a:rPr lang="en-AU" dirty="0"/>
              <a:t>Different places appear similar</a:t>
            </a:r>
          </a:p>
          <a:p>
            <a:pPr lvl="1"/>
            <a:r>
              <a:rPr lang="en-AU" dirty="0"/>
              <a:t>Conditions Variations (Weather, Season, Time of day) </a:t>
            </a:r>
          </a:p>
          <a:p>
            <a:pPr lvl="2"/>
            <a:r>
              <a:rPr lang="en-AU" dirty="0"/>
              <a:t>Same place appears different</a:t>
            </a:r>
          </a:p>
          <a:p>
            <a:pPr lvl="1"/>
            <a:r>
              <a:rPr lang="en-AU" dirty="0"/>
              <a:t>Viewpoint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AA61B-6232-46FF-96FA-E9B0FD44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107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28856"/>
            <a:ext cx="8229600" cy="905646"/>
          </a:xfrm>
        </p:spPr>
        <p:txBody>
          <a:bodyPr>
            <a:normAutofit/>
          </a:bodyPr>
          <a:lstStyle/>
          <a:p>
            <a:r>
              <a:rPr lang="en-AU" dirty="0"/>
              <a:t>Environmental Conditions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878D4-4B6A-4CE2-9DF9-9A625F1F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7</a:t>
            </a:fld>
            <a:endParaRPr lang="en-AU" dirty="0"/>
          </a:p>
        </p:txBody>
      </p:sp>
      <p:pic>
        <p:nvPicPr>
          <p:cNvPr id="4099" name="Picture 3" descr="C:\Users\n9349995\Desktop\confirmation\images\Alderley-day-Image024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83" y="5421145"/>
            <a:ext cx="3305018" cy="133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n9349995\Desktop\confirmation\images\Alderley-night-Image036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76" y="5408373"/>
            <a:ext cx="3305018" cy="133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n9349995\Desktop\confirmation\images\season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504" y="1539777"/>
            <a:ext cx="5210827" cy="29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72007" y="4518626"/>
            <a:ext cx="4255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Seasonal Variations in </a:t>
            </a:r>
            <a:r>
              <a:rPr lang="en-AU" sz="1400" dirty="0" err="1"/>
              <a:t>Nordland</a:t>
            </a:r>
            <a:r>
              <a:rPr lang="en-AU" sz="1400" dirty="0"/>
              <a:t> (Sunderhauf 2013)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53" y="5113368"/>
            <a:ext cx="4752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 err="1"/>
              <a:t>SeqSLAM</a:t>
            </a:r>
            <a:r>
              <a:rPr lang="en-AU" sz="1400" dirty="0"/>
              <a:t> - Sunny Days vs Stormy Nights (Milford 2012)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26EED-33BD-4861-A530-7F74F34843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6" y="1534502"/>
            <a:ext cx="2491911" cy="1888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9A5412-ABA4-4B24-8BC8-4801626D9F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31147"/>
            <a:ext cx="2475489" cy="1872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8AEAD-12BB-48E8-981B-EF54808EB5DA}"/>
              </a:ext>
            </a:extLst>
          </p:cNvPr>
          <p:cNvSpPr txBox="1"/>
          <p:nvPr/>
        </p:nvSpPr>
        <p:spPr>
          <a:xfrm>
            <a:off x="323528" y="5303159"/>
            <a:ext cx="17780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Non-linear Intensity Deformation by Automatic Camera Settings (</a:t>
            </a:r>
            <a:r>
              <a:rPr lang="en-AU" sz="1400" dirty="0" err="1"/>
              <a:t>Alismail</a:t>
            </a:r>
            <a:r>
              <a:rPr lang="en-AU" sz="1400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327531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689" y="613599"/>
            <a:ext cx="8229600" cy="907154"/>
          </a:xfrm>
        </p:spPr>
        <p:txBody>
          <a:bodyPr>
            <a:normAutofit/>
          </a:bodyPr>
          <a:lstStyle/>
          <a:p>
            <a:r>
              <a:rPr lang="en-AU" dirty="0"/>
              <a:t>Perceptual Aliasing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A18F-04FE-4B8A-92D5-8F0593D0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8</a:t>
            </a:fld>
            <a:endParaRPr lang="en-AU" dirty="0"/>
          </a:p>
        </p:txBody>
      </p:sp>
      <p:pic>
        <p:nvPicPr>
          <p:cNvPr id="3074" name="Picture 2" descr="C:\Users\n9349995\Desktop\confirmation\images\perceptual-alias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"/>
          <a:stretch/>
        </p:blipFill>
        <p:spPr bwMode="auto">
          <a:xfrm>
            <a:off x="457200" y="1791646"/>
            <a:ext cx="8436579" cy="421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71700" y="6277475"/>
            <a:ext cx="5796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Different Places with Similar Appearance </a:t>
            </a:r>
            <a:r>
              <a:rPr lang="en-AU" sz="1400" dirty="0"/>
              <a:t>(Cummins 2007)</a:t>
            </a:r>
          </a:p>
        </p:txBody>
      </p:sp>
    </p:spTree>
    <p:extLst>
      <p:ext uri="{BB962C8B-B14F-4D97-AF65-F5344CB8AC3E}">
        <p14:creationId xmlns:p14="http://schemas.microsoft.com/office/powerpoint/2010/main" val="258006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Place Recognition –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Local Image Features</a:t>
            </a:r>
          </a:p>
          <a:p>
            <a:pPr lvl="1"/>
            <a:r>
              <a:rPr lang="en-AU" dirty="0"/>
              <a:t>Robust to viewpoint changes</a:t>
            </a:r>
          </a:p>
          <a:p>
            <a:pPr lvl="1"/>
            <a:r>
              <a:rPr lang="en-AU" dirty="0"/>
              <a:t>Prone to appearance variations</a:t>
            </a:r>
          </a:p>
          <a:p>
            <a:r>
              <a:rPr lang="en-AU" dirty="0"/>
              <a:t>Global Representations</a:t>
            </a:r>
          </a:p>
          <a:p>
            <a:pPr lvl="1"/>
            <a:r>
              <a:rPr lang="en-AU" dirty="0"/>
              <a:t>Robust to appearance variations</a:t>
            </a:r>
          </a:p>
          <a:p>
            <a:pPr lvl="1"/>
            <a:r>
              <a:rPr lang="en-AU" dirty="0"/>
              <a:t>Prone to viewpoint variations</a:t>
            </a:r>
          </a:p>
          <a:p>
            <a:r>
              <a:rPr lang="en-AU" dirty="0"/>
              <a:t>Deep-learned features</a:t>
            </a:r>
          </a:p>
          <a:p>
            <a:pPr lvl="1"/>
            <a:r>
              <a:rPr lang="en-AU" dirty="0"/>
              <a:t>Robust in both cases</a:t>
            </a:r>
          </a:p>
          <a:p>
            <a:pPr lvl="1"/>
            <a:r>
              <a:rPr lang="en-AU" dirty="0"/>
              <a:t>Lack relative 3D pose estimation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F0A86-9BD3-41C3-B719-EA3B3343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F5935-5F7A-46B1-994D-014F0D0DEA07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7076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3669</TotalTime>
  <Words>1554</Words>
  <Application>Microsoft Office PowerPoint</Application>
  <PresentationFormat>On-screen Show (4:3)</PresentationFormat>
  <Paragraphs>423</Paragraphs>
  <Slides>48</Slides>
  <Notes>2</Notes>
  <HiddenSlides>0</HiddenSlides>
  <MMClips>8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Georgia</vt:lpstr>
      <vt:lpstr>Wingdings 2</vt:lpstr>
      <vt:lpstr>Urban</vt:lpstr>
      <vt:lpstr>Adobe Acrobat Document</vt:lpstr>
      <vt:lpstr>6-DoF Semantics-Aware Condition- and Viewpoint-Invariant Visual SLAM</vt:lpstr>
      <vt:lpstr>Contents</vt:lpstr>
      <vt:lpstr>Introduction</vt:lpstr>
      <vt:lpstr>SLAM: Is it solved?</vt:lpstr>
      <vt:lpstr>Visual SLAM</vt:lpstr>
      <vt:lpstr>Visual Place Recognition</vt:lpstr>
      <vt:lpstr>Environmental Conditions</vt:lpstr>
      <vt:lpstr>Perceptual Aliasing</vt:lpstr>
      <vt:lpstr>Place Recognition – Review</vt:lpstr>
      <vt:lpstr>Visual Odometry</vt:lpstr>
      <vt:lpstr>Some Challenges in Visual Odometry</vt:lpstr>
      <vt:lpstr>Representation Map</vt:lpstr>
      <vt:lpstr>PowerPoint Presentation</vt:lpstr>
      <vt:lpstr>Semantics in Visual SLAM</vt:lpstr>
      <vt:lpstr>PowerPoint Presentation</vt:lpstr>
      <vt:lpstr>Problem Statement</vt:lpstr>
      <vt:lpstr>Research Questions</vt:lpstr>
      <vt:lpstr>Research Plan</vt:lpstr>
      <vt:lpstr>RQ:1 - Characterizing and Adapting Visual SLAM</vt:lpstr>
      <vt:lpstr>RQ:2.1 – Robust Semantic Representation</vt:lpstr>
      <vt:lpstr>RQ:2.1 – Robust Semantic Representation</vt:lpstr>
      <vt:lpstr>RQ:2.2 - Semantics Across Places</vt:lpstr>
      <vt:lpstr>RQ:2.3 - Semantics Within Places</vt:lpstr>
      <vt:lpstr>RQ:3.1 – Condition-Invariant 3D Relative Pose </vt:lpstr>
      <vt:lpstr>RQ:3.2 – SLAM for Semantics</vt:lpstr>
      <vt:lpstr>RQ:3.2 – SLAM for Semantics</vt:lpstr>
      <vt:lpstr>RQ:3.3 – An Integrated System</vt:lpstr>
      <vt:lpstr>PowerPoint Presentation</vt:lpstr>
      <vt:lpstr>Work Progress</vt:lpstr>
      <vt:lpstr>Characterizing Visual SLAM</vt:lpstr>
      <vt:lpstr>PowerPoint Presentation</vt:lpstr>
      <vt:lpstr>PowerPoint Presentation</vt:lpstr>
      <vt:lpstr>Adapting to Environment</vt:lpstr>
      <vt:lpstr>PowerPoint Presentation</vt:lpstr>
      <vt:lpstr>PowerPoint Presentation</vt:lpstr>
      <vt:lpstr>PowerPoint Presentation</vt:lpstr>
      <vt:lpstr>Ego-motion for Unfavourable Conditions</vt:lpstr>
      <vt:lpstr>PowerPoint Presentation</vt:lpstr>
      <vt:lpstr>PowerPoint Presentation</vt:lpstr>
      <vt:lpstr>PowerPoint Presentation</vt:lpstr>
      <vt:lpstr>PowerPoint Presentation</vt:lpstr>
      <vt:lpstr>Publications To Date</vt:lpstr>
      <vt:lpstr>Target Publications</vt:lpstr>
      <vt:lpstr>PhD Timeline</vt:lpstr>
      <vt:lpstr>References</vt:lpstr>
      <vt:lpstr>References</vt:lpstr>
      <vt:lpstr>Thank You!</vt:lpstr>
      <vt:lpstr>Research Gap</vt:lpstr>
    </vt:vector>
  </TitlesOfParts>
  <Company>QUT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Sourav Garg</dc:creator>
  <cp:lastModifiedBy>Sourav Garg</cp:lastModifiedBy>
  <cp:revision>425</cp:revision>
  <dcterms:created xsi:type="dcterms:W3CDTF">2017-06-07T00:53:54Z</dcterms:created>
  <dcterms:modified xsi:type="dcterms:W3CDTF">2017-06-13T16:30:42Z</dcterms:modified>
</cp:coreProperties>
</file>